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p:sldMasterIdLst>
    <p:sldMasterId id="2147483648" r:id="rId5"/>
  </p:sldMasterIdLst>
  <p:notesMasterIdLst>
    <p:notesMasterId r:id="rId48"/>
  </p:notesMasterIdLst>
  <p:handoutMasterIdLst>
    <p:handoutMasterId r:id="rId49"/>
  </p:handoutMasterIdLst>
  <p:sldIdLst>
    <p:sldId id="271" r:id="rId6"/>
    <p:sldId id="272" r:id="rId7"/>
    <p:sldId id="269" r:id="rId8"/>
    <p:sldId id="273" r:id="rId9"/>
    <p:sldId id="270" r:id="rId10"/>
    <p:sldId id="274" r:id="rId11"/>
    <p:sldId id="277" r:id="rId12"/>
    <p:sldId id="278" r:id="rId13"/>
    <p:sldId id="279" r:id="rId14"/>
    <p:sldId id="280" r:id="rId15"/>
    <p:sldId id="281" r:id="rId16"/>
    <p:sldId id="282" r:id="rId17"/>
    <p:sldId id="283" r:id="rId18"/>
    <p:sldId id="276" r:id="rId19"/>
    <p:sldId id="284" r:id="rId20"/>
    <p:sldId id="285" r:id="rId21"/>
    <p:sldId id="286" r:id="rId22"/>
    <p:sldId id="287" r:id="rId23"/>
    <p:sldId id="288" r:id="rId24"/>
    <p:sldId id="289" r:id="rId25"/>
    <p:sldId id="298" r:id="rId26"/>
    <p:sldId id="290" r:id="rId27"/>
    <p:sldId id="296" r:id="rId28"/>
    <p:sldId id="300" r:id="rId29"/>
    <p:sldId id="301" r:id="rId30"/>
    <p:sldId id="302" r:id="rId31"/>
    <p:sldId id="303" r:id="rId32"/>
    <p:sldId id="306" r:id="rId33"/>
    <p:sldId id="304" r:id="rId34"/>
    <p:sldId id="292" r:id="rId35"/>
    <p:sldId id="293" r:id="rId36"/>
    <p:sldId id="294" r:id="rId37"/>
    <p:sldId id="299" r:id="rId38"/>
    <p:sldId id="297" r:id="rId39"/>
    <p:sldId id="307" r:id="rId40"/>
    <p:sldId id="308" r:id="rId41"/>
    <p:sldId id="309" r:id="rId42"/>
    <p:sldId id="310" r:id="rId43"/>
    <p:sldId id="311" r:id="rId44"/>
    <p:sldId id="312" r:id="rId45"/>
    <p:sldId id="313" r:id="rId46"/>
    <p:sldId id="314" r:id="rId47"/>
  </p:sldIdLst>
  <p:sldSz cx="9144000" cy="6858000" type="screen4x3"/>
  <p:notesSz cx="6858000" cy="9144000"/>
  <p:defaultTextStyle>
    <a:defPPr>
      <a:defRPr lang="de-DE"/>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1"/>
    <p:restoredTop sz="94632"/>
  </p:normalViewPr>
  <p:slideViewPr>
    <p:cSldViewPr>
      <p:cViewPr varScale="1">
        <p:scale>
          <a:sx n="111" d="100"/>
          <a:sy n="111" d="100"/>
        </p:scale>
        <p:origin x="1784"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BB40840-DD30-D8E7-1603-46D779962161}"/>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de-DE"/>
          </a:p>
        </p:txBody>
      </p:sp>
      <p:sp>
        <p:nvSpPr>
          <p:cNvPr id="6147" name="Rectangle 3">
            <a:extLst>
              <a:ext uri="{FF2B5EF4-FFF2-40B4-BE49-F238E27FC236}">
                <a16:creationId xmlns:a16="http://schemas.microsoft.com/office/drawing/2014/main" id="{F1792069-2D90-3CEE-77EA-5E797A865BB1}"/>
              </a:ext>
            </a:extLst>
          </p:cNvPr>
          <p:cNvSpPr>
            <a:spLocks noGrp="1" noChangeArrowheads="1"/>
          </p:cNvSpPr>
          <p:nvPr>
            <p:ph type="dt" sz="quarter"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de-DE"/>
          </a:p>
        </p:txBody>
      </p:sp>
      <p:sp>
        <p:nvSpPr>
          <p:cNvPr id="6148" name="Rectangle 4">
            <a:extLst>
              <a:ext uri="{FF2B5EF4-FFF2-40B4-BE49-F238E27FC236}">
                <a16:creationId xmlns:a16="http://schemas.microsoft.com/office/drawing/2014/main" id="{80DBA451-9E6D-D493-7F14-8169D87D64BC}"/>
              </a:ext>
            </a:extLst>
          </p:cNvPr>
          <p:cNvSpPr>
            <a:spLocks noGrp="1" noChangeArrowheads="1"/>
          </p:cNvSpPr>
          <p:nvPr>
            <p:ph type="ftr" sz="quarter" idx="2"/>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de-DE"/>
          </a:p>
        </p:txBody>
      </p:sp>
      <p:sp>
        <p:nvSpPr>
          <p:cNvPr id="6149" name="Rectangle 5">
            <a:extLst>
              <a:ext uri="{FF2B5EF4-FFF2-40B4-BE49-F238E27FC236}">
                <a16:creationId xmlns:a16="http://schemas.microsoft.com/office/drawing/2014/main" id="{0611BB68-7104-C33D-D3AA-B0940FFC4C71}"/>
              </a:ext>
            </a:extLst>
          </p:cNvPr>
          <p:cNvSpPr>
            <a:spLocks noGrp="1" noChangeArrowheads="1"/>
          </p:cNvSpPr>
          <p:nvPr>
            <p:ph type="sldNum" sz="quarter" idx="3"/>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4AB4CA2B-A717-0E42-9654-D57C2D49EDCC}" type="slidenum">
              <a:rPr lang="de-DE" altLang="en-TZ"/>
              <a:pPr>
                <a:defRPr/>
              </a:pPr>
              <a:t>‹#›</a:t>
            </a:fld>
            <a:endParaRPr lang="de-DE" altLang="en-TZ"/>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EB411DF0-5995-F1ED-9212-0D6A4022AA5E}"/>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de-DE"/>
          </a:p>
        </p:txBody>
      </p:sp>
      <p:sp>
        <p:nvSpPr>
          <p:cNvPr id="4099" name="Rectangle 3">
            <a:extLst>
              <a:ext uri="{FF2B5EF4-FFF2-40B4-BE49-F238E27FC236}">
                <a16:creationId xmlns:a16="http://schemas.microsoft.com/office/drawing/2014/main" id="{3ECC61B1-9764-FE9A-FD0A-888DFCA0C1A3}"/>
              </a:ext>
            </a:extLst>
          </p:cNvPr>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de-DE"/>
          </a:p>
        </p:txBody>
      </p:sp>
      <p:sp>
        <p:nvSpPr>
          <p:cNvPr id="2052" name="Rectangle 4">
            <a:extLst>
              <a:ext uri="{FF2B5EF4-FFF2-40B4-BE49-F238E27FC236}">
                <a16:creationId xmlns:a16="http://schemas.microsoft.com/office/drawing/2014/main" id="{AE437F3A-EA79-0A24-F698-E315D34BE7E6}"/>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a:extLst>
              <a:ext uri="{FF2B5EF4-FFF2-40B4-BE49-F238E27FC236}">
                <a16:creationId xmlns:a16="http://schemas.microsoft.com/office/drawing/2014/main" id="{27CAD8BD-5095-2E63-B79C-5690FB123A11}"/>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de-DE" noProof="0"/>
              <a:t>Klicken Sie, um die Textformatierung des Masters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4102" name="Rectangle 6">
            <a:extLst>
              <a:ext uri="{FF2B5EF4-FFF2-40B4-BE49-F238E27FC236}">
                <a16:creationId xmlns:a16="http://schemas.microsoft.com/office/drawing/2014/main" id="{67DF1B0B-38DF-B110-D0F3-82892F9BC170}"/>
              </a:ext>
            </a:extLst>
          </p:cNvPr>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de-DE"/>
          </a:p>
        </p:txBody>
      </p:sp>
      <p:sp>
        <p:nvSpPr>
          <p:cNvPr id="4103" name="Rectangle 7">
            <a:extLst>
              <a:ext uri="{FF2B5EF4-FFF2-40B4-BE49-F238E27FC236}">
                <a16:creationId xmlns:a16="http://schemas.microsoft.com/office/drawing/2014/main" id="{9D456DAD-543A-E37E-E4BC-97072C25A4B4}"/>
              </a:ext>
            </a:extLst>
          </p:cNvPr>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636FF48A-1FB3-5A42-B20B-FB6AF3F644E7}" type="slidenum">
              <a:rPr lang="de-DE" altLang="en-TZ"/>
              <a:pPr>
                <a:defRPr/>
              </a:pPr>
              <a:t>‹#›</a:t>
            </a:fld>
            <a:endParaRPr lang="de-DE" altLang="en-TZ"/>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A28B5A9D-EABF-64A8-053E-6BD4E0485820}"/>
              </a:ext>
            </a:extLst>
          </p:cNvPr>
          <p:cNvSpPr>
            <a:spLocks noGrp="1" noChangeArrowheads="1"/>
          </p:cNvSpPr>
          <p:nvPr>
            <p:ph type="dt" sz="half" idx="10"/>
          </p:nvPr>
        </p:nvSpPr>
        <p:spPr>
          <a:ln/>
        </p:spPr>
        <p:txBody>
          <a:bodyPr/>
          <a:lstStyle>
            <a:lvl1pPr>
              <a:defRPr/>
            </a:lvl1pPr>
          </a:lstStyle>
          <a:p>
            <a:pPr>
              <a:defRPr/>
            </a:pPr>
            <a:endParaRPr lang="de-DE"/>
          </a:p>
        </p:txBody>
      </p:sp>
      <p:sp>
        <p:nvSpPr>
          <p:cNvPr id="5" name="Rectangle 5">
            <a:extLst>
              <a:ext uri="{FF2B5EF4-FFF2-40B4-BE49-F238E27FC236}">
                <a16:creationId xmlns:a16="http://schemas.microsoft.com/office/drawing/2014/main" id="{BCC3706A-850E-C374-7FB4-173A0DDC6BAD}"/>
              </a:ext>
            </a:extLst>
          </p:cNvPr>
          <p:cNvSpPr>
            <a:spLocks noGrp="1" noChangeArrowheads="1"/>
          </p:cNvSpPr>
          <p:nvPr>
            <p:ph type="ftr" sz="quarter" idx="11"/>
          </p:nvPr>
        </p:nvSpPr>
        <p:spPr>
          <a:ln/>
        </p:spPr>
        <p:txBody>
          <a:bodyPr/>
          <a:lstStyle>
            <a:lvl1pPr>
              <a:defRPr/>
            </a:lvl1pPr>
          </a:lstStyle>
          <a:p>
            <a:pPr>
              <a:defRPr/>
            </a:pPr>
            <a:r>
              <a:rPr lang="de-DE"/>
              <a:t>STRUCTURAL MASONRY</a:t>
            </a:r>
          </a:p>
        </p:txBody>
      </p:sp>
      <p:sp>
        <p:nvSpPr>
          <p:cNvPr id="6" name="Rectangle 6">
            <a:extLst>
              <a:ext uri="{FF2B5EF4-FFF2-40B4-BE49-F238E27FC236}">
                <a16:creationId xmlns:a16="http://schemas.microsoft.com/office/drawing/2014/main" id="{DB2D4BC3-EFD5-0EB3-0002-96C13205C58E}"/>
              </a:ext>
            </a:extLst>
          </p:cNvPr>
          <p:cNvSpPr>
            <a:spLocks noGrp="1" noChangeArrowheads="1"/>
          </p:cNvSpPr>
          <p:nvPr>
            <p:ph type="sldNum" sz="quarter" idx="12"/>
          </p:nvPr>
        </p:nvSpPr>
        <p:spPr>
          <a:ln/>
        </p:spPr>
        <p:txBody>
          <a:bodyPr/>
          <a:lstStyle>
            <a:lvl1pPr>
              <a:defRPr/>
            </a:lvl1pPr>
          </a:lstStyle>
          <a:p>
            <a:pPr>
              <a:defRPr/>
            </a:pPr>
            <a:fld id="{8594DF4A-413D-7345-B8C2-7416E3387AD0}" type="slidenum">
              <a:rPr lang="de-DE" altLang="en-TZ"/>
              <a:pPr>
                <a:defRPr/>
              </a:pPr>
              <a:t>‹#›</a:t>
            </a:fld>
            <a:endParaRPr lang="de-DE" altLang="en-TZ"/>
          </a:p>
        </p:txBody>
      </p:sp>
    </p:spTree>
    <p:extLst>
      <p:ext uri="{BB962C8B-B14F-4D97-AF65-F5344CB8AC3E}">
        <p14:creationId xmlns:p14="http://schemas.microsoft.com/office/powerpoint/2010/main" val="857835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46B91AC-3A5B-F047-24F7-E7828FC6378E}"/>
              </a:ext>
            </a:extLst>
          </p:cNvPr>
          <p:cNvSpPr>
            <a:spLocks noGrp="1" noChangeArrowheads="1"/>
          </p:cNvSpPr>
          <p:nvPr>
            <p:ph type="dt" sz="half" idx="10"/>
          </p:nvPr>
        </p:nvSpPr>
        <p:spPr>
          <a:ln/>
        </p:spPr>
        <p:txBody>
          <a:bodyPr/>
          <a:lstStyle>
            <a:lvl1pPr>
              <a:defRPr/>
            </a:lvl1pPr>
          </a:lstStyle>
          <a:p>
            <a:pPr>
              <a:defRPr/>
            </a:pPr>
            <a:endParaRPr lang="de-DE"/>
          </a:p>
        </p:txBody>
      </p:sp>
      <p:sp>
        <p:nvSpPr>
          <p:cNvPr id="5" name="Rectangle 5">
            <a:extLst>
              <a:ext uri="{FF2B5EF4-FFF2-40B4-BE49-F238E27FC236}">
                <a16:creationId xmlns:a16="http://schemas.microsoft.com/office/drawing/2014/main" id="{0173A128-E0F0-23B5-AE99-D2D2929FEF84}"/>
              </a:ext>
            </a:extLst>
          </p:cNvPr>
          <p:cNvSpPr>
            <a:spLocks noGrp="1" noChangeArrowheads="1"/>
          </p:cNvSpPr>
          <p:nvPr>
            <p:ph type="ftr" sz="quarter" idx="11"/>
          </p:nvPr>
        </p:nvSpPr>
        <p:spPr>
          <a:ln/>
        </p:spPr>
        <p:txBody>
          <a:bodyPr/>
          <a:lstStyle>
            <a:lvl1pPr>
              <a:defRPr/>
            </a:lvl1pPr>
          </a:lstStyle>
          <a:p>
            <a:pPr>
              <a:defRPr/>
            </a:pPr>
            <a:r>
              <a:rPr lang="de-DE"/>
              <a:t>STRUCTURAL MASONRY</a:t>
            </a:r>
          </a:p>
        </p:txBody>
      </p:sp>
      <p:sp>
        <p:nvSpPr>
          <p:cNvPr id="6" name="Rectangle 6">
            <a:extLst>
              <a:ext uri="{FF2B5EF4-FFF2-40B4-BE49-F238E27FC236}">
                <a16:creationId xmlns:a16="http://schemas.microsoft.com/office/drawing/2014/main" id="{6272E206-E970-142A-CC6D-0E368419F127}"/>
              </a:ext>
            </a:extLst>
          </p:cNvPr>
          <p:cNvSpPr>
            <a:spLocks noGrp="1" noChangeArrowheads="1"/>
          </p:cNvSpPr>
          <p:nvPr>
            <p:ph type="sldNum" sz="quarter" idx="12"/>
          </p:nvPr>
        </p:nvSpPr>
        <p:spPr>
          <a:ln/>
        </p:spPr>
        <p:txBody>
          <a:bodyPr/>
          <a:lstStyle>
            <a:lvl1pPr>
              <a:defRPr/>
            </a:lvl1pPr>
          </a:lstStyle>
          <a:p>
            <a:pPr>
              <a:defRPr/>
            </a:pPr>
            <a:fld id="{4A10DB51-912F-F748-B055-1B6E63BF6BE6}" type="slidenum">
              <a:rPr lang="de-DE" altLang="en-TZ"/>
              <a:pPr>
                <a:defRPr/>
              </a:pPr>
              <a:t>‹#›</a:t>
            </a:fld>
            <a:endParaRPr lang="de-DE" altLang="en-TZ"/>
          </a:p>
        </p:txBody>
      </p:sp>
    </p:spTree>
    <p:extLst>
      <p:ext uri="{BB962C8B-B14F-4D97-AF65-F5344CB8AC3E}">
        <p14:creationId xmlns:p14="http://schemas.microsoft.com/office/powerpoint/2010/main" val="1807001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FC4E324-C003-8850-5075-F325942CA472}"/>
              </a:ext>
            </a:extLst>
          </p:cNvPr>
          <p:cNvSpPr>
            <a:spLocks noGrp="1" noChangeArrowheads="1"/>
          </p:cNvSpPr>
          <p:nvPr>
            <p:ph type="dt" sz="half" idx="10"/>
          </p:nvPr>
        </p:nvSpPr>
        <p:spPr>
          <a:ln/>
        </p:spPr>
        <p:txBody>
          <a:bodyPr/>
          <a:lstStyle>
            <a:lvl1pPr>
              <a:defRPr/>
            </a:lvl1pPr>
          </a:lstStyle>
          <a:p>
            <a:pPr>
              <a:defRPr/>
            </a:pPr>
            <a:endParaRPr lang="de-DE"/>
          </a:p>
        </p:txBody>
      </p:sp>
      <p:sp>
        <p:nvSpPr>
          <p:cNvPr id="5" name="Rectangle 5">
            <a:extLst>
              <a:ext uri="{FF2B5EF4-FFF2-40B4-BE49-F238E27FC236}">
                <a16:creationId xmlns:a16="http://schemas.microsoft.com/office/drawing/2014/main" id="{C3E66C71-49A6-653F-C827-186305E72496}"/>
              </a:ext>
            </a:extLst>
          </p:cNvPr>
          <p:cNvSpPr>
            <a:spLocks noGrp="1" noChangeArrowheads="1"/>
          </p:cNvSpPr>
          <p:nvPr>
            <p:ph type="ftr" sz="quarter" idx="11"/>
          </p:nvPr>
        </p:nvSpPr>
        <p:spPr>
          <a:ln/>
        </p:spPr>
        <p:txBody>
          <a:bodyPr/>
          <a:lstStyle>
            <a:lvl1pPr>
              <a:defRPr/>
            </a:lvl1pPr>
          </a:lstStyle>
          <a:p>
            <a:pPr>
              <a:defRPr/>
            </a:pPr>
            <a:r>
              <a:rPr lang="de-DE"/>
              <a:t>STRUCTURAL MASONRY</a:t>
            </a:r>
          </a:p>
        </p:txBody>
      </p:sp>
      <p:sp>
        <p:nvSpPr>
          <p:cNvPr id="6" name="Rectangle 6">
            <a:extLst>
              <a:ext uri="{FF2B5EF4-FFF2-40B4-BE49-F238E27FC236}">
                <a16:creationId xmlns:a16="http://schemas.microsoft.com/office/drawing/2014/main" id="{730858EC-7280-E77D-AD6C-2016F2D7C5CF}"/>
              </a:ext>
            </a:extLst>
          </p:cNvPr>
          <p:cNvSpPr>
            <a:spLocks noGrp="1" noChangeArrowheads="1"/>
          </p:cNvSpPr>
          <p:nvPr>
            <p:ph type="sldNum" sz="quarter" idx="12"/>
          </p:nvPr>
        </p:nvSpPr>
        <p:spPr>
          <a:ln/>
        </p:spPr>
        <p:txBody>
          <a:bodyPr/>
          <a:lstStyle>
            <a:lvl1pPr>
              <a:defRPr/>
            </a:lvl1pPr>
          </a:lstStyle>
          <a:p>
            <a:pPr>
              <a:defRPr/>
            </a:pPr>
            <a:fld id="{AD9B79A0-E4F0-EC40-B4EE-EBB41179F129}" type="slidenum">
              <a:rPr lang="de-DE" altLang="en-TZ"/>
              <a:pPr>
                <a:defRPr/>
              </a:pPr>
              <a:t>‹#›</a:t>
            </a:fld>
            <a:endParaRPr lang="de-DE" altLang="en-TZ"/>
          </a:p>
        </p:txBody>
      </p:sp>
    </p:spTree>
    <p:extLst>
      <p:ext uri="{BB962C8B-B14F-4D97-AF65-F5344CB8AC3E}">
        <p14:creationId xmlns:p14="http://schemas.microsoft.com/office/powerpoint/2010/main" val="708065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0E937FF-C0A5-F561-086B-30ED39B75769}"/>
              </a:ext>
            </a:extLst>
          </p:cNvPr>
          <p:cNvSpPr>
            <a:spLocks noGrp="1" noChangeArrowheads="1"/>
          </p:cNvSpPr>
          <p:nvPr>
            <p:ph type="dt" sz="half" idx="10"/>
          </p:nvPr>
        </p:nvSpPr>
        <p:spPr>
          <a:ln/>
        </p:spPr>
        <p:txBody>
          <a:bodyPr/>
          <a:lstStyle>
            <a:lvl1pPr>
              <a:defRPr/>
            </a:lvl1pPr>
          </a:lstStyle>
          <a:p>
            <a:pPr>
              <a:defRPr/>
            </a:pPr>
            <a:endParaRPr lang="de-DE"/>
          </a:p>
        </p:txBody>
      </p:sp>
      <p:sp>
        <p:nvSpPr>
          <p:cNvPr id="6" name="Rectangle 5">
            <a:extLst>
              <a:ext uri="{FF2B5EF4-FFF2-40B4-BE49-F238E27FC236}">
                <a16:creationId xmlns:a16="http://schemas.microsoft.com/office/drawing/2014/main" id="{1E53EFD8-6921-E605-3202-8A90BD9A20D4}"/>
              </a:ext>
            </a:extLst>
          </p:cNvPr>
          <p:cNvSpPr>
            <a:spLocks noGrp="1" noChangeArrowheads="1"/>
          </p:cNvSpPr>
          <p:nvPr>
            <p:ph type="ftr" sz="quarter" idx="11"/>
          </p:nvPr>
        </p:nvSpPr>
        <p:spPr>
          <a:ln/>
        </p:spPr>
        <p:txBody>
          <a:bodyPr/>
          <a:lstStyle>
            <a:lvl1pPr>
              <a:defRPr/>
            </a:lvl1pPr>
          </a:lstStyle>
          <a:p>
            <a:pPr>
              <a:defRPr/>
            </a:pPr>
            <a:r>
              <a:rPr lang="de-DE"/>
              <a:t>STRUCTURAL MASONRY</a:t>
            </a:r>
          </a:p>
        </p:txBody>
      </p:sp>
      <p:sp>
        <p:nvSpPr>
          <p:cNvPr id="7" name="Rectangle 6">
            <a:extLst>
              <a:ext uri="{FF2B5EF4-FFF2-40B4-BE49-F238E27FC236}">
                <a16:creationId xmlns:a16="http://schemas.microsoft.com/office/drawing/2014/main" id="{79CBCB0D-4812-3C50-60C5-6165B05455D7}"/>
              </a:ext>
            </a:extLst>
          </p:cNvPr>
          <p:cNvSpPr>
            <a:spLocks noGrp="1" noChangeArrowheads="1"/>
          </p:cNvSpPr>
          <p:nvPr>
            <p:ph type="sldNum" sz="quarter" idx="12"/>
          </p:nvPr>
        </p:nvSpPr>
        <p:spPr>
          <a:ln/>
        </p:spPr>
        <p:txBody>
          <a:bodyPr/>
          <a:lstStyle>
            <a:lvl1pPr>
              <a:defRPr/>
            </a:lvl1pPr>
          </a:lstStyle>
          <a:p>
            <a:pPr>
              <a:defRPr/>
            </a:pPr>
            <a:fld id="{2364683E-CD54-2E49-8AB2-31E90374AB8D}" type="slidenum">
              <a:rPr lang="de-DE" altLang="en-TZ"/>
              <a:pPr>
                <a:defRPr/>
              </a:pPr>
              <a:t>‹#›</a:t>
            </a:fld>
            <a:endParaRPr lang="de-DE" altLang="en-TZ"/>
          </a:p>
        </p:txBody>
      </p:sp>
    </p:spTree>
    <p:extLst>
      <p:ext uri="{BB962C8B-B14F-4D97-AF65-F5344CB8AC3E}">
        <p14:creationId xmlns:p14="http://schemas.microsoft.com/office/powerpoint/2010/main" val="2217783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F79C5F29-9CD4-6BFB-E02F-E2F8876F3CBD}"/>
              </a:ext>
            </a:extLst>
          </p:cNvPr>
          <p:cNvSpPr>
            <a:spLocks noGrp="1" noChangeArrowheads="1"/>
          </p:cNvSpPr>
          <p:nvPr>
            <p:ph type="dt" sz="half" idx="10"/>
          </p:nvPr>
        </p:nvSpPr>
        <p:spPr>
          <a:ln/>
        </p:spPr>
        <p:txBody>
          <a:bodyPr/>
          <a:lstStyle>
            <a:lvl1pPr>
              <a:defRPr/>
            </a:lvl1pPr>
          </a:lstStyle>
          <a:p>
            <a:pPr>
              <a:defRPr/>
            </a:pPr>
            <a:endParaRPr lang="de-DE"/>
          </a:p>
        </p:txBody>
      </p:sp>
      <p:sp>
        <p:nvSpPr>
          <p:cNvPr id="8" name="Rectangle 5">
            <a:extLst>
              <a:ext uri="{FF2B5EF4-FFF2-40B4-BE49-F238E27FC236}">
                <a16:creationId xmlns:a16="http://schemas.microsoft.com/office/drawing/2014/main" id="{D28F6A3E-A039-472A-C97C-F1C0C78CC407}"/>
              </a:ext>
            </a:extLst>
          </p:cNvPr>
          <p:cNvSpPr>
            <a:spLocks noGrp="1" noChangeArrowheads="1"/>
          </p:cNvSpPr>
          <p:nvPr>
            <p:ph type="ftr" sz="quarter" idx="11"/>
          </p:nvPr>
        </p:nvSpPr>
        <p:spPr>
          <a:ln/>
        </p:spPr>
        <p:txBody>
          <a:bodyPr/>
          <a:lstStyle>
            <a:lvl1pPr>
              <a:defRPr/>
            </a:lvl1pPr>
          </a:lstStyle>
          <a:p>
            <a:pPr>
              <a:defRPr/>
            </a:pPr>
            <a:r>
              <a:rPr lang="de-DE"/>
              <a:t>STRUCTURAL MASONRY</a:t>
            </a:r>
          </a:p>
        </p:txBody>
      </p:sp>
      <p:sp>
        <p:nvSpPr>
          <p:cNvPr id="9" name="Rectangle 6">
            <a:extLst>
              <a:ext uri="{FF2B5EF4-FFF2-40B4-BE49-F238E27FC236}">
                <a16:creationId xmlns:a16="http://schemas.microsoft.com/office/drawing/2014/main" id="{239EA71F-920B-5806-B4E6-9F1226A0E5E7}"/>
              </a:ext>
            </a:extLst>
          </p:cNvPr>
          <p:cNvSpPr>
            <a:spLocks noGrp="1" noChangeArrowheads="1"/>
          </p:cNvSpPr>
          <p:nvPr>
            <p:ph type="sldNum" sz="quarter" idx="12"/>
          </p:nvPr>
        </p:nvSpPr>
        <p:spPr>
          <a:ln/>
        </p:spPr>
        <p:txBody>
          <a:bodyPr/>
          <a:lstStyle>
            <a:lvl1pPr>
              <a:defRPr/>
            </a:lvl1pPr>
          </a:lstStyle>
          <a:p>
            <a:pPr>
              <a:defRPr/>
            </a:pPr>
            <a:fld id="{A97A6F7F-53AF-EB4A-8E2D-D231E015F573}" type="slidenum">
              <a:rPr lang="de-DE" altLang="en-TZ"/>
              <a:pPr>
                <a:defRPr/>
              </a:pPr>
              <a:t>‹#›</a:t>
            </a:fld>
            <a:endParaRPr lang="de-DE" altLang="en-TZ"/>
          </a:p>
        </p:txBody>
      </p:sp>
    </p:spTree>
    <p:extLst>
      <p:ext uri="{BB962C8B-B14F-4D97-AF65-F5344CB8AC3E}">
        <p14:creationId xmlns:p14="http://schemas.microsoft.com/office/powerpoint/2010/main" val="3720016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B1BD45A-39A7-D6DF-6857-885EB26505AA}"/>
              </a:ext>
            </a:extLst>
          </p:cNvPr>
          <p:cNvSpPr>
            <a:spLocks noGrp="1" noChangeArrowheads="1"/>
          </p:cNvSpPr>
          <p:nvPr>
            <p:ph type="dt" sz="half" idx="10"/>
          </p:nvPr>
        </p:nvSpPr>
        <p:spPr>
          <a:ln/>
        </p:spPr>
        <p:txBody>
          <a:bodyPr/>
          <a:lstStyle>
            <a:lvl1pPr>
              <a:defRPr/>
            </a:lvl1pPr>
          </a:lstStyle>
          <a:p>
            <a:pPr>
              <a:defRPr/>
            </a:pPr>
            <a:endParaRPr lang="de-DE"/>
          </a:p>
        </p:txBody>
      </p:sp>
      <p:sp>
        <p:nvSpPr>
          <p:cNvPr id="4" name="Rectangle 5">
            <a:extLst>
              <a:ext uri="{FF2B5EF4-FFF2-40B4-BE49-F238E27FC236}">
                <a16:creationId xmlns:a16="http://schemas.microsoft.com/office/drawing/2014/main" id="{968DFD75-865C-8FB1-B609-6A1301BE34D5}"/>
              </a:ext>
            </a:extLst>
          </p:cNvPr>
          <p:cNvSpPr>
            <a:spLocks noGrp="1" noChangeArrowheads="1"/>
          </p:cNvSpPr>
          <p:nvPr>
            <p:ph type="ftr" sz="quarter" idx="11"/>
          </p:nvPr>
        </p:nvSpPr>
        <p:spPr>
          <a:ln/>
        </p:spPr>
        <p:txBody>
          <a:bodyPr/>
          <a:lstStyle>
            <a:lvl1pPr>
              <a:defRPr/>
            </a:lvl1pPr>
          </a:lstStyle>
          <a:p>
            <a:pPr>
              <a:defRPr/>
            </a:pPr>
            <a:r>
              <a:rPr lang="de-DE"/>
              <a:t>STRUCTURAL MASONRY</a:t>
            </a:r>
          </a:p>
        </p:txBody>
      </p:sp>
      <p:sp>
        <p:nvSpPr>
          <p:cNvPr id="5" name="Rectangle 6">
            <a:extLst>
              <a:ext uri="{FF2B5EF4-FFF2-40B4-BE49-F238E27FC236}">
                <a16:creationId xmlns:a16="http://schemas.microsoft.com/office/drawing/2014/main" id="{84CBB1D5-1706-632E-63CF-B42EF0BD73CE}"/>
              </a:ext>
            </a:extLst>
          </p:cNvPr>
          <p:cNvSpPr>
            <a:spLocks noGrp="1" noChangeArrowheads="1"/>
          </p:cNvSpPr>
          <p:nvPr>
            <p:ph type="sldNum" sz="quarter" idx="12"/>
          </p:nvPr>
        </p:nvSpPr>
        <p:spPr>
          <a:ln/>
        </p:spPr>
        <p:txBody>
          <a:bodyPr/>
          <a:lstStyle>
            <a:lvl1pPr>
              <a:defRPr/>
            </a:lvl1pPr>
          </a:lstStyle>
          <a:p>
            <a:pPr>
              <a:defRPr/>
            </a:pPr>
            <a:fld id="{114DBCAF-EBC6-1144-8D91-C42407219344}" type="slidenum">
              <a:rPr lang="de-DE" altLang="en-TZ"/>
              <a:pPr>
                <a:defRPr/>
              </a:pPr>
              <a:t>‹#›</a:t>
            </a:fld>
            <a:endParaRPr lang="de-DE" altLang="en-TZ"/>
          </a:p>
        </p:txBody>
      </p:sp>
    </p:spTree>
    <p:extLst>
      <p:ext uri="{BB962C8B-B14F-4D97-AF65-F5344CB8AC3E}">
        <p14:creationId xmlns:p14="http://schemas.microsoft.com/office/powerpoint/2010/main" val="3009079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E36E15F-799F-8FE4-6393-4B33458D609C}"/>
              </a:ext>
            </a:extLst>
          </p:cNvPr>
          <p:cNvSpPr>
            <a:spLocks noGrp="1" noChangeArrowheads="1"/>
          </p:cNvSpPr>
          <p:nvPr>
            <p:ph type="dt" sz="half" idx="10"/>
          </p:nvPr>
        </p:nvSpPr>
        <p:spPr>
          <a:ln/>
        </p:spPr>
        <p:txBody>
          <a:bodyPr/>
          <a:lstStyle>
            <a:lvl1pPr>
              <a:defRPr/>
            </a:lvl1pPr>
          </a:lstStyle>
          <a:p>
            <a:pPr>
              <a:defRPr/>
            </a:pPr>
            <a:endParaRPr lang="de-DE"/>
          </a:p>
        </p:txBody>
      </p:sp>
      <p:sp>
        <p:nvSpPr>
          <p:cNvPr id="3" name="Rectangle 5">
            <a:extLst>
              <a:ext uri="{FF2B5EF4-FFF2-40B4-BE49-F238E27FC236}">
                <a16:creationId xmlns:a16="http://schemas.microsoft.com/office/drawing/2014/main" id="{B3CFAA83-F6AC-40AA-6D52-F0F98F945666}"/>
              </a:ext>
            </a:extLst>
          </p:cNvPr>
          <p:cNvSpPr>
            <a:spLocks noGrp="1" noChangeArrowheads="1"/>
          </p:cNvSpPr>
          <p:nvPr>
            <p:ph type="ftr" sz="quarter" idx="11"/>
          </p:nvPr>
        </p:nvSpPr>
        <p:spPr>
          <a:ln/>
        </p:spPr>
        <p:txBody>
          <a:bodyPr/>
          <a:lstStyle>
            <a:lvl1pPr>
              <a:defRPr/>
            </a:lvl1pPr>
          </a:lstStyle>
          <a:p>
            <a:pPr>
              <a:defRPr/>
            </a:pPr>
            <a:r>
              <a:rPr lang="de-DE"/>
              <a:t>STRUCTURAL MASONRY</a:t>
            </a:r>
          </a:p>
        </p:txBody>
      </p:sp>
      <p:sp>
        <p:nvSpPr>
          <p:cNvPr id="4" name="Rectangle 6">
            <a:extLst>
              <a:ext uri="{FF2B5EF4-FFF2-40B4-BE49-F238E27FC236}">
                <a16:creationId xmlns:a16="http://schemas.microsoft.com/office/drawing/2014/main" id="{2E2D4481-5F7C-F182-073A-A910E0368F99}"/>
              </a:ext>
            </a:extLst>
          </p:cNvPr>
          <p:cNvSpPr>
            <a:spLocks noGrp="1" noChangeArrowheads="1"/>
          </p:cNvSpPr>
          <p:nvPr>
            <p:ph type="sldNum" sz="quarter" idx="12"/>
          </p:nvPr>
        </p:nvSpPr>
        <p:spPr>
          <a:ln/>
        </p:spPr>
        <p:txBody>
          <a:bodyPr/>
          <a:lstStyle>
            <a:lvl1pPr>
              <a:defRPr/>
            </a:lvl1pPr>
          </a:lstStyle>
          <a:p>
            <a:pPr>
              <a:defRPr/>
            </a:pPr>
            <a:fld id="{0CCC3FEA-73FB-8C43-8C0B-EF579FC11749}" type="slidenum">
              <a:rPr lang="de-DE" altLang="en-TZ"/>
              <a:pPr>
                <a:defRPr/>
              </a:pPr>
              <a:t>‹#›</a:t>
            </a:fld>
            <a:endParaRPr lang="de-DE" altLang="en-TZ"/>
          </a:p>
        </p:txBody>
      </p:sp>
    </p:spTree>
    <p:extLst>
      <p:ext uri="{BB962C8B-B14F-4D97-AF65-F5344CB8AC3E}">
        <p14:creationId xmlns:p14="http://schemas.microsoft.com/office/powerpoint/2010/main" val="207345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C4EE362-6D98-D37B-E3F3-A96FCA40B4EB}"/>
              </a:ext>
            </a:extLst>
          </p:cNvPr>
          <p:cNvSpPr>
            <a:spLocks noGrp="1" noChangeArrowheads="1"/>
          </p:cNvSpPr>
          <p:nvPr>
            <p:ph type="dt" sz="half" idx="10"/>
          </p:nvPr>
        </p:nvSpPr>
        <p:spPr>
          <a:ln/>
        </p:spPr>
        <p:txBody>
          <a:bodyPr/>
          <a:lstStyle>
            <a:lvl1pPr>
              <a:defRPr/>
            </a:lvl1pPr>
          </a:lstStyle>
          <a:p>
            <a:pPr>
              <a:defRPr/>
            </a:pPr>
            <a:endParaRPr lang="de-DE"/>
          </a:p>
        </p:txBody>
      </p:sp>
      <p:sp>
        <p:nvSpPr>
          <p:cNvPr id="6" name="Rectangle 5">
            <a:extLst>
              <a:ext uri="{FF2B5EF4-FFF2-40B4-BE49-F238E27FC236}">
                <a16:creationId xmlns:a16="http://schemas.microsoft.com/office/drawing/2014/main" id="{4B44C58D-E2BC-42FF-153A-26B4B00A66ED}"/>
              </a:ext>
            </a:extLst>
          </p:cNvPr>
          <p:cNvSpPr>
            <a:spLocks noGrp="1" noChangeArrowheads="1"/>
          </p:cNvSpPr>
          <p:nvPr>
            <p:ph type="ftr" sz="quarter" idx="11"/>
          </p:nvPr>
        </p:nvSpPr>
        <p:spPr>
          <a:ln/>
        </p:spPr>
        <p:txBody>
          <a:bodyPr/>
          <a:lstStyle>
            <a:lvl1pPr>
              <a:defRPr/>
            </a:lvl1pPr>
          </a:lstStyle>
          <a:p>
            <a:pPr>
              <a:defRPr/>
            </a:pPr>
            <a:r>
              <a:rPr lang="de-DE"/>
              <a:t>STRUCTURAL MASONRY</a:t>
            </a:r>
          </a:p>
        </p:txBody>
      </p:sp>
      <p:sp>
        <p:nvSpPr>
          <p:cNvPr id="7" name="Rectangle 6">
            <a:extLst>
              <a:ext uri="{FF2B5EF4-FFF2-40B4-BE49-F238E27FC236}">
                <a16:creationId xmlns:a16="http://schemas.microsoft.com/office/drawing/2014/main" id="{0A98F22B-D12F-FCC2-BFDF-430D41FE351A}"/>
              </a:ext>
            </a:extLst>
          </p:cNvPr>
          <p:cNvSpPr>
            <a:spLocks noGrp="1" noChangeArrowheads="1"/>
          </p:cNvSpPr>
          <p:nvPr>
            <p:ph type="sldNum" sz="quarter" idx="12"/>
          </p:nvPr>
        </p:nvSpPr>
        <p:spPr>
          <a:ln/>
        </p:spPr>
        <p:txBody>
          <a:bodyPr/>
          <a:lstStyle>
            <a:lvl1pPr>
              <a:defRPr/>
            </a:lvl1pPr>
          </a:lstStyle>
          <a:p>
            <a:pPr>
              <a:defRPr/>
            </a:pPr>
            <a:fld id="{6E3A3522-F7CD-4849-82B2-27B6BFA1C3EB}" type="slidenum">
              <a:rPr lang="de-DE" altLang="en-TZ"/>
              <a:pPr>
                <a:defRPr/>
              </a:pPr>
              <a:t>‹#›</a:t>
            </a:fld>
            <a:endParaRPr lang="de-DE" altLang="en-TZ"/>
          </a:p>
        </p:txBody>
      </p:sp>
    </p:spTree>
    <p:extLst>
      <p:ext uri="{BB962C8B-B14F-4D97-AF65-F5344CB8AC3E}">
        <p14:creationId xmlns:p14="http://schemas.microsoft.com/office/powerpoint/2010/main" val="4074872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A272849-7B37-5A60-997E-D96268C3C1E3}"/>
              </a:ext>
            </a:extLst>
          </p:cNvPr>
          <p:cNvSpPr>
            <a:spLocks noGrp="1" noChangeArrowheads="1"/>
          </p:cNvSpPr>
          <p:nvPr>
            <p:ph type="dt" sz="half" idx="10"/>
          </p:nvPr>
        </p:nvSpPr>
        <p:spPr>
          <a:ln/>
        </p:spPr>
        <p:txBody>
          <a:bodyPr/>
          <a:lstStyle>
            <a:lvl1pPr>
              <a:defRPr/>
            </a:lvl1pPr>
          </a:lstStyle>
          <a:p>
            <a:pPr>
              <a:defRPr/>
            </a:pPr>
            <a:endParaRPr lang="de-DE"/>
          </a:p>
        </p:txBody>
      </p:sp>
      <p:sp>
        <p:nvSpPr>
          <p:cNvPr id="6" name="Rectangle 5">
            <a:extLst>
              <a:ext uri="{FF2B5EF4-FFF2-40B4-BE49-F238E27FC236}">
                <a16:creationId xmlns:a16="http://schemas.microsoft.com/office/drawing/2014/main" id="{31CE14DD-D1D2-2ADC-3EF6-0D37F1EC92DF}"/>
              </a:ext>
            </a:extLst>
          </p:cNvPr>
          <p:cNvSpPr>
            <a:spLocks noGrp="1" noChangeArrowheads="1"/>
          </p:cNvSpPr>
          <p:nvPr>
            <p:ph type="ftr" sz="quarter" idx="11"/>
          </p:nvPr>
        </p:nvSpPr>
        <p:spPr>
          <a:ln/>
        </p:spPr>
        <p:txBody>
          <a:bodyPr/>
          <a:lstStyle>
            <a:lvl1pPr>
              <a:defRPr/>
            </a:lvl1pPr>
          </a:lstStyle>
          <a:p>
            <a:pPr>
              <a:defRPr/>
            </a:pPr>
            <a:r>
              <a:rPr lang="de-DE"/>
              <a:t>STRUCTURAL MASONRY</a:t>
            </a:r>
          </a:p>
        </p:txBody>
      </p:sp>
      <p:sp>
        <p:nvSpPr>
          <p:cNvPr id="7" name="Rectangle 6">
            <a:extLst>
              <a:ext uri="{FF2B5EF4-FFF2-40B4-BE49-F238E27FC236}">
                <a16:creationId xmlns:a16="http://schemas.microsoft.com/office/drawing/2014/main" id="{29D4F5F4-D021-DDC9-250A-3DE61D6FFAB1}"/>
              </a:ext>
            </a:extLst>
          </p:cNvPr>
          <p:cNvSpPr>
            <a:spLocks noGrp="1" noChangeArrowheads="1"/>
          </p:cNvSpPr>
          <p:nvPr>
            <p:ph type="sldNum" sz="quarter" idx="12"/>
          </p:nvPr>
        </p:nvSpPr>
        <p:spPr>
          <a:ln/>
        </p:spPr>
        <p:txBody>
          <a:bodyPr/>
          <a:lstStyle>
            <a:lvl1pPr>
              <a:defRPr/>
            </a:lvl1pPr>
          </a:lstStyle>
          <a:p>
            <a:pPr>
              <a:defRPr/>
            </a:pPr>
            <a:fld id="{F00A84FD-C25A-5A4F-AA6F-2088CBE365BA}" type="slidenum">
              <a:rPr lang="de-DE" altLang="en-TZ"/>
              <a:pPr>
                <a:defRPr/>
              </a:pPr>
              <a:t>‹#›</a:t>
            </a:fld>
            <a:endParaRPr lang="de-DE" altLang="en-TZ"/>
          </a:p>
        </p:txBody>
      </p:sp>
    </p:spTree>
    <p:extLst>
      <p:ext uri="{BB962C8B-B14F-4D97-AF65-F5344CB8AC3E}">
        <p14:creationId xmlns:p14="http://schemas.microsoft.com/office/powerpoint/2010/main" val="3804601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81DB066-921E-D906-740B-932104AFE952}"/>
              </a:ext>
            </a:extLst>
          </p:cNvPr>
          <p:cNvSpPr>
            <a:spLocks noGrp="1" noChangeArrowheads="1"/>
          </p:cNvSpPr>
          <p:nvPr>
            <p:ph type="dt" sz="half" idx="10"/>
          </p:nvPr>
        </p:nvSpPr>
        <p:spPr>
          <a:ln/>
        </p:spPr>
        <p:txBody>
          <a:bodyPr/>
          <a:lstStyle>
            <a:lvl1pPr>
              <a:defRPr/>
            </a:lvl1pPr>
          </a:lstStyle>
          <a:p>
            <a:pPr>
              <a:defRPr/>
            </a:pPr>
            <a:endParaRPr lang="de-DE"/>
          </a:p>
        </p:txBody>
      </p:sp>
      <p:sp>
        <p:nvSpPr>
          <p:cNvPr id="5" name="Rectangle 5">
            <a:extLst>
              <a:ext uri="{FF2B5EF4-FFF2-40B4-BE49-F238E27FC236}">
                <a16:creationId xmlns:a16="http://schemas.microsoft.com/office/drawing/2014/main" id="{980A1D70-87C0-B3C8-5C03-5DEA8B83CFB0}"/>
              </a:ext>
            </a:extLst>
          </p:cNvPr>
          <p:cNvSpPr>
            <a:spLocks noGrp="1" noChangeArrowheads="1"/>
          </p:cNvSpPr>
          <p:nvPr>
            <p:ph type="ftr" sz="quarter" idx="11"/>
          </p:nvPr>
        </p:nvSpPr>
        <p:spPr>
          <a:ln/>
        </p:spPr>
        <p:txBody>
          <a:bodyPr/>
          <a:lstStyle>
            <a:lvl1pPr>
              <a:defRPr/>
            </a:lvl1pPr>
          </a:lstStyle>
          <a:p>
            <a:pPr>
              <a:defRPr/>
            </a:pPr>
            <a:r>
              <a:rPr lang="de-DE"/>
              <a:t>STRUCTURAL MASONRY</a:t>
            </a:r>
          </a:p>
        </p:txBody>
      </p:sp>
      <p:sp>
        <p:nvSpPr>
          <p:cNvPr id="6" name="Rectangle 6">
            <a:extLst>
              <a:ext uri="{FF2B5EF4-FFF2-40B4-BE49-F238E27FC236}">
                <a16:creationId xmlns:a16="http://schemas.microsoft.com/office/drawing/2014/main" id="{A0103D19-DFD1-867B-B327-BAE39C0C4C31}"/>
              </a:ext>
            </a:extLst>
          </p:cNvPr>
          <p:cNvSpPr>
            <a:spLocks noGrp="1" noChangeArrowheads="1"/>
          </p:cNvSpPr>
          <p:nvPr>
            <p:ph type="sldNum" sz="quarter" idx="12"/>
          </p:nvPr>
        </p:nvSpPr>
        <p:spPr>
          <a:ln/>
        </p:spPr>
        <p:txBody>
          <a:bodyPr/>
          <a:lstStyle>
            <a:lvl1pPr>
              <a:defRPr/>
            </a:lvl1pPr>
          </a:lstStyle>
          <a:p>
            <a:pPr>
              <a:defRPr/>
            </a:pPr>
            <a:fld id="{543CB20D-638D-3D4C-8503-EEDF9B2C2BF5}" type="slidenum">
              <a:rPr lang="de-DE" altLang="en-TZ"/>
              <a:pPr>
                <a:defRPr/>
              </a:pPr>
              <a:t>‹#›</a:t>
            </a:fld>
            <a:endParaRPr lang="de-DE" altLang="en-TZ"/>
          </a:p>
        </p:txBody>
      </p:sp>
    </p:spTree>
    <p:extLst>
      <p:ext uri="{BB962C8B-B14F-4D97-AF65-F5344CB8AC3E}">
        <p14:creationId xmlns:p14="http://schemas.microsoft.com/office/powerpoint/2010/main" val="2300529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33EBE2F-AB39-68AB-726D-775B4FA6DA3F}"/>
              </a:ext>
            </a:extLst>
          </p:cNvPr>
          <p:cNvSpPr>
            <a:spLocks noGrp="1" noChangeArrowheads="1"/>
          </p:cNvSpPr>
          <p:nvPr>
            <p:ph type="dt" sz="half" idx="10"/>
          </p:nvPr>
        </p:nvSpPr>
        <p:spPr>
          <a:ln/>
        </p:spPr>
        <p:txBody>
          <a:bodyPr/>
          <a:lstStyle>
            <a:lvl1pPr>
              <a:defRPr/>
            </a:lvl1pPr>
          </a:lstStyle>
          <a:p>
            <a:pPr>
              <a:defRPr/>
            </a:pPr>
            <a:endParaRPr lang="de-DE"/>
          </a:p>
        </p:txBody>
      </p:sp>
      <p:sp>
        <p:nvSpPr>
          <p:cNvPr id="5" name="Rectangle 5">
            <a:extLst>
              <a:ext uri="{FF2B5EF4-FFF2-40B4-BE49-F238E27FC236}">
                <a16:creationId xmlns:a16="http://schemas.microsoft.com/office/drawing/2014/main" id="{AF1F2009-9DF0-A3DD-3884-266DCA2D6395}"/>
              </a:ext>
            </a:extLst>
          </p:cNvPr>
          <p:cNvSpPr>
            <a:spLocks noGrp="1" noChangeArrowheads="1"/>
          </p:cNvSpPr>
          <p:nvPr>
            <p:ph type="ftr" sz="quarter" idx="11"/>
          </p:nvPr>
        </p:nvSpPr>
        <p:spPr>
          <a:ln/>
        </p:spPr>
        <p:txBody>
          <a:bodyPr/>
          <a:lstStyle>
            <a:lvl1pPr>
              <a:defRPr/>
            </a:lvl1pPr>
          </a:lstStyle>
          <a:p>
            <a:pPr>
              <a:defRPr/>
            </a:pPr>
            <a:r>
              <a:rPr lang="de-DE"/>
              <a:t>STRUCTURAL MASONRY</a:t>
            </a:r>
          </a:p>
        </p:txBody>
      </p:sp>
      <p:sp>
        <p:nvSpPr>
          <p:cNvPr id="6" name="Rectangle 6">
            <a:extLst>
              <a:ext uri="{FF2B5EF4-FFF2-40B4-BE49-F238E27FC236}">
                <a16:creationId xmlns:a16="http://schemas.microsoft.com/office/drawing/2014/main" id="{0A103A2F-72F6-01F4-B3DC-A3E237223FD9}"/>
              </a:ext>
            </a:extLst>
          </p:cNvPr>
          <p:cNvSpPr>
            <a:spLocks noGrp="1" noChangeArrowheads="1"/>
          </p:cNvSpPr>
          <p:nvPr>
            <p:ph type="sldNum" sz="quarter" idx="12"/>
          </p:nvPr>
        </p:nvSpPr>
        <p:spPr>
          <a:ln/>
        </p:spPr>
        <p:txBody>
          <a:bodyPr/>
          <a:lstStyle>
            <a:lvl1pPr>
              <a:defRPr/>
            </a:lvl1pPr>
          </a:lstStyle>
          <a:p>
            <a:pPr>
              <a:defRPr/>
            </a:pPr>
            <a:fld id="{82B59D2F-2F8D-314F-881B-375CB422804F}" type="slidenum">
              <a:rPr lang="de-DE" altLang="en-TZ"/>
              <a:pPr>
                <a:defRPr/>
              </a:pPr>
              <a:t>‹#›</a:t>
            </a:fld>
            <a:endParaRPr lang="de-DE" altLang="en-TZ"/>
          </a:p>
        </p:txBody>
      </p:sp>
    </p:spTree>
    <p:extLst>
      <p:ext uri="{BB962C8B-B14F-4D97-AF65-F5344CB8AC3E}">
        <p14:creationId xmlns:p14="http://schemas.microsoft.com/office/powerpoint/2010/main" val="1071345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8816755-8D28-636F-A472-FE9A18E7C966}"/>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DE" altLang="en-BE"/>
              <a:t>Klicken Sie, um das Format des Titel-Masters zu bearbeiten.</a:t>
            </a:r>
          </a:p>
        </p:txBody>
      </p:sp>
      <p:sp>
        <p:nvSpPr>
          <p:cNvPr id="1027" name="Rectangle 3">
            <a:extLst>
              <a:ext uri="{FF2B5EF4-FFF2-40B4-BE49-F238E27FC236}">
                <a16:creationId xmlns:a16="http://schemas.microsoft.com/office/drawing/2014/main" id="{6CEFCE69-0F9C-FEE3-FDEF-F3E5D01F1290}"/>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en-BE"/>
              <a:t>Klicken Sie, um die Textformatierung des Masters zu bearbeiten.</a:t>
            </a:r>
          </a:p>
          <a:p>
            <a:pPr lvl="1"/>
            <a:r>
              <a:rPr lang="de-DE" altLang="en-BE"/>
              <a:t>Zweite Ebene</a:t>
            </a:r>
          </a:p>
          <a:p>
            <a:pPr lvl="2"/>
            <a:r>
              <a:rPr lang="de-DE" altLang="en-BE"/>
              <a:t>Dritte Ebene</a:t>
            </a:r>
          </a:p>
          <a:p>
            <a:pPr lvl="3"/>
            <a:r>
              <a:rPr lang="de-DE" altLang="en-BE"/>
              <a:t>Vierte Ebene</a:t>
            </a:r>
          </a:p>
          <a:p>
            <a:pPr lvl="4"/>
            <a:r>
              <a:rPr lang="de-DE" altLang="en-BE"/>
              <a:t>Fünfte Ebene</a:t>
            </a:r>
          </a:p>
        </p:txBody>
      </p:sp>
      <p:sp>
        <p:nvSpPr>
          <p:cNvPr id="1028" name="Rectangle 4">
            <a:extLst>
              <a:ext uri="{FF2B5EF4-FFF2-40B4-BE49-F238E27FC236}">
                <a16:creationId xmlns:a16="http://schemas.microsoft.com/office/drawing/2014/main" id="{F211CA88-005D-6B05-266B-02D40370F35B}"/>
              </a:ext>
            </a:extLst>
          </p:cNvPr>
          <p:cNvSpPr>
            <a:spLocks noGrp="1" noChangeArrowheads="1"/>
          </p:cNvSpPr>
          <p:nvPr>
            <p:ph type="dt" sz="half" idx="2"/>
          </p:nvPr>
        </p:nvSpPr>
        <p:spPr bwMode="auto">
          <a:xfrm>
            <a:off x="6858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de-DE"/>
          </a:p>
        </p:txBody>
      </p:sp>
      <p:sp>
        <p:nvSpPr>
          <p:cNvPr id="1029" name="Rectangle 5">
            <a:extLst>
              <a:ext uri="{FF2B5EF4-FFF2-40B4-BE49-F238E27FC236}">
                <a16:creationId xmlns:a16="http://schemas.microsoft.com/office/drawing/2014/main" id="{E16EC30E-AFC0-622C-07A4-700B482F187D}"/>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vl1pPr>
          </a:lstStyle>
          <a:p>
            <a:pPr>
              <a:defRPr/>
            </a:pPr>
            <a:r>
              <a:rPr lang="de-DE"/>
              <a:t>STRUCTURAL MASONRY</a:t>
            </a:r>
          </a:p>
        </p:txBody>
      </p:sp>
      <p:sp>
        <p:nvSpPr>
          <p:cNvPr id="1030" name="Rectangle 6">
            <a:extLst>
              <a:ext uri="{FF2B5EF4-FFF2-40B4-BE49-F238E27FC236}">
                <a16:creationId xmlns:a16="http://schemas.microsoft.com/office/drawing/2014/main" id="{09EF4AB3-5E8F-8F4C-41B6-BAA4ED54E2A1}"/>
              </a:ext>
            </a:extLst>
          </p:cNvPr>
          <p:cNvSpPr>
            <a:spLocks noGrp="1" noChangeArrowheads="1"/>
          </p:cNvSpPr>
          <p:nvPr>
            <p:ph type="sldNum" sz="quarter" idx="4"/>
          </p:nvPr>
        </p:nvSpPr>
        <p:spPr bwMode="auto">
          <a:xfrm>
            <a:off x="65532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1B83B849-5734-C844-875C-A08D3D923467}" type="slidenum">
              <a:rPr lang="de-DE" altLang="en-TZ"/>
              <a:pPr>
                <a:defRPr/>
              </a:pPr>
              <a:t>‹#›</a:t>
            </a:fld>
            <a:endParaRPr lang="de-DE" altLang="en-TZ"/>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bin"/><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2.bin"/><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6.emf"/><Relationship Id="rId2" Type="http://schemas.openxmlformats.org/officeDocument/2006/relationships/oleObject" Target="../embeddings/oleObject3.bin"/><Relationship Id="rId1" Type="http://schemas.openxmlformats.org/officeDocument/2006/relationships/slideLayout" Target="../slideLayouts/slideLayout7.xml"/><Relationship Id="rId6" Type="http://schemas.openxmlformats.org/officeDocument/2006/relationships/oleObject" Target="../embeddings/oleObject5.bin"/><Relationship Id="rId5" Type="http://schemas.openxmlformats.org/officeDocument/2006/relationships/image" Target="../media/image5.emf"/><Relationship Id="rId4" Type="http://schemas.openxmlformats.org/officeDocument/2006/relationships/oleObject" Target="../embeddings/oleObject4.bin"/></Relationships>
</file>

<file path=ppt/slides/_rels/slide2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6.bin"/><Relationship Id="rId1" Type="http://schemas.openxmlformats.org/officeDocument/2006/relationships/slideLayout" Target="../slideLayouts/slideLayout7.xml"/><Relationship Id="rId5" Type="http://schemas.openxmlformats.org/officeDocument/2006/relationships/image" Target="../media/image8.emf"/><Relationship Id="rId4" Type="http://schemas.openxmlformats.org/officeDocument/2006/relationships/oleObject" Target="../embeddings/oleObject7.bin"/></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oleObject" Target="../embeddings/oleObject8.bin"/><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oleObject" Target="../embeddings/oleObject9.bin"/></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oleObject" Target="../embeddings/oleObject10.bin"/><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oleObject" Target="../embeddings/oleObject11.bin"/><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8.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image" Target="../media/image19.emf"/><Relationship Id="rId7" Type="http://schemas.openxmlformats.org/officeDocument/2006/relationships/image" Target="../media/image21.emf"/><Relationship Id="rId2" Type="http://schemas.openxmlformats.org/officeDocument/2006/relationships/oleObject" Target="../embeddings/oleObject13.bin"/><Relationship Id="rId1" Type="http://schemas.openxmlformats.org/officeDocument/2006/relationships/slideLayout" Target="../slideLayouts/slideLayout7.xml"/><Relationship Id="rId6" Type="http://schemas.openxmlformats.org/officeDocument/2006/relationships/oleObject" Target="../embeddings/oleObject15.bin"/><Relationship Id="rId11" Type="http://schemas.openxmlformats.org/officeDocument/2006/relationships/image" Target="../media/image23.emf"/><Relationship Id="rId5" Type="http://schemas.openxmlformats.org/officeDocument/2006/relationships/image" Target="../media/image20.emf"/><Relationship Id="rId10" Type="http://schemas.openxmlformats.org/officeDocument/2006/relationships/oleObject" Target="../embeddings/oleObject17.bin"/><Relationship Id="rId4" Type="http://schemas.openxmlformats.org/officeDocument/2006/relationships/oleObject" Target="../embeddings/oleObject14.bin"/><Relationship Id="rId9" Type="http://schemas.openxmlformats.org/officeDocument/2006/relationships/image" Target="../media/image22.emf"/></Relationships>
</file>

<file path=ppt/slides/_rels/slide4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oleObject" Target="../embeddings/oleObject18.bin"/><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DE875EFD-40B2-BAF7-24B4-C5287FB9FFAF}"/>
              </a:ext>
            </a:extLst>
          </p:cNvPr>
          <p:cNvSpPr>
            <a:spLocks noGrp="1" noChangeArrowheads="1"/>
          </p:cNvSpPr>
          <p:nvPr>
            <p:ph type="ctrTitle"/>
          </p:nvPr>
        </p:nvSpPr>
        <p:spPr>
          <a:xfrm>
            <a:off x="609600" y="1066800"/>
            <a:ext cx="7772400" cy="1470025"/>
          </a:xfrm>
        </p:spPr>
        <p:txBody>
          <a:bodyPr/>
          <a:lstStyle/>
          <a:p>
            <a:r>
              <a:rPr lang="en-US" altLang="en-BE">
                <a:solidFill>
                  <a:schemeClr val="accent2"/>
                </a:solidFill>
                <a:latin typeface="Bahnschrift" panose="020F0502020204030204" pitchFamily="34" charset="0"/>
              </a:rPr>
              <a:t>FONDATIONS FOR STONE ARCH BRIDGES</a:t>
            </a:r>
          </a:p>
        </p:txBody>
      </p:sp>
      <p:sp>
        <p:nvSpPr>
          <p:cNvPr id="4099" name="Subtitle 2">
            <a:extLst>
              <a:ext uri="{FF2B5EF4-FFF2-40B4-BE49-F238E27FC236}">
                <a16:creationId xmlns:a16="http://schemas.microsoft.com/office/drawing/2014/main" id="{3C4651FE-C4CB-9F94-0BF2-64A8E27F7E13}"/>
              </a:ext>
            </a:extLst>
          </p:cNvPr>
          <p:cNvSpPr>
            <a:spLocks noGrp="1" noChangeArrowheads="1"/>
          </p:cNvSpPr>
          <p:nvPr>
            <p:ph type="subTitle" idx="1"/>
          </p:nvPr>
        </p:nvSpPr>
        <p:spPr>
          <a:xfrm>
            <a:off x="1371600" y="3429000"/>
            <a:ext cx="6400800" cy="1371600"/>
          </a:xfrm>
        </p:spPr>
        <p:txBody>
          <a:bodyPr/>
          <a:lstStyle/>
          <a:p>
            <a:r>
              <a:rPr lang="en-US" altLang="en-BE" sz="2800">
                <a:latin typeface="Bahnschrift SemiBold SemiConden" pitchFamily="34" charset="0"/>
              </a:rPr>
              <a:t>Dr John K. Makunza</a:t>
            </a:r>
          </a:p>
          <a:p>
            <a:r>
              <a:rPr lang="en-US" altLang="en-BE" sz="2800">
                <a:latin typeface="Bahnschrift SemiBold SemiConden" pitchFamily="34" charset="0"/>
              </a:rPr>
              <a:t>University of Dar es Salaam</a:t>
            </a:r>
          </a:p>
          <a:p>
            <a:r>
              <a:rPr lang="en-US" altLang="en-BE" sz="2800">
                <a:latin typeface="Bahnschrift SemiBold SemiConden" pitchFamily="34" charset="0"/>
              </a:rPr>
              <a:t>© 2013</a:t>
            </a:r>
          </a:p>
        </p:txBody>
      </p:sp>
      <p:sp>
        <p:nvSpPr>
          <p:cNvPr id="4100" name="Slide Number Placeholder 4">
            <a:extLst>
              <a:ext uri="{FF2B5EF4-FFF2-40B4-BE49-F238E27FC236}">
                <a16:creationId xmlns:a16="http://schemas.microsoft.com/office/drawing/2014/main" id="{A6D32FF3-B7E6-D72A-B357-F7EFBD48D67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7F13434E-ADEB-5543-A48C-511106F78374}" type="slidenum">
              <a:rPr lang="de-DE" altLang="en-BE" sz="1400"/>
              <a:pPr>
                <a:spcBef>
                  <a:spcPct val="0"/>
                </a:spcBef>
                <a:buFontTx/>
                <a:buNone/>
              </a:pPr>
              <a:t>1</a:t>
            </a:fld>
            <a:endParaRPr lang="de-DE" altLang="en-BE" sz="1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2">
            <a:extLst>
              <a:ext uri="{FF2B5EF4-FFF2-40B4-BE49-F238E27FC236}">
                <a16:creationId xmlns:a16="http://schemas.microsoft.com/office/drawing/2014/main" id="{99D32ABB-5DBE-9832-A967-BB05EB9948C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1763B681-40B3-ED4B-878D-6E10D5FB7405}" type="slidenum">
              <a:rPr lang="de-DE" altLang="en-BE" sz="1400"/>
              <a:pPr>
                <a:spcBef>
                  <a:spcPct val="0"/>
                </a:spcBef>
                <a:buFontTx/>
                <a:buNone/>
              </a:pPr>
              <a:t>2</a:t>
            </a:fld>
            <a:endParaRPr lang="de-DE" altLang="en-BE" sz="1400"/>
          </a:p>
        </p:txBody>
      </p:sp>
      <p:sp>
        <p:nvSpPr>
          <p:cNvPr id="5123" name="Text Box 2">
            <a:extLst>
              <a:ext uri="{FF2B5EF4-FFF2-40B4-BE49-F238E27FC236}">
                <a16:creationId xmlns:a16="http://schemas.microsoft.com/office/drawing/2014/main" id="{B01A8080-4FA1-C6CF-BC09-6F7D9992C32B}"/>
              </a:ext>
            </a:extLst>
          </p:cNvPr>
          <p:cNvSpPr txBox="1">
            <a:spLocks noChangeArrowheads="1"/>
          </p:cNvSpPr>
          <p:nvPr/>
        </p:nvSpPr>
        <p:spPr bwMode="auto">
          <a:xfrm>
            <a:off x="609600" y="762000"/>
            <a:ext cx="8077200" cy="532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0"/>
              </a:spcBef>
              <a:buFontTx/>
              <a:buNone/>
            </a:pPr>
            <a:r>
              <a:rPr lang="en-US" altLang="en-BE" b="1">
                <a:solidFill>
                  <a:srgbClr val="C00000"/>
                </a:solidFill>
                <a:cs typeface="Times New Roman" panose="02020603050405020304" pitchFamily="18" charset="0"/>
              </a:rPr>
              <a:t>1.0   INTRODUCTION</a:t>
            </a:r>
            <a:endParaRPr lang="en-AU" altLang="en-BE" b="1">
              <a:solidFill>
                <a:srgbClr val="C00000"/>
              </a:solidFill>
            </a:endParaRPr>
          </a:p>
          <a:p>
            <a:pPr algn="just">
              <a:spcBef>
                <a:spcPct val="0"/>
              </a:spcBef>
              <a:buFontTx/>
              <a:buNone/>
            </a:pPr>
            <a:r>
              <a:rPr lang="en-AU" altLang="en-BE" sz="2800"/>
              <a:t>Stone masonry is the art of building structures in stones. Stones may be used for the construction of foundations, columns, walls, beams, lintels, arches, etc, of buildings. Dams, retaining walls, and other structures can also be built from stones. Stones are available in nature, and after working/cutting to the required shapes, they provide strong, durable and economical material for construction. The availability of stones limit their use as they are not available every where. Structurally, stones provide higher strength, are more durable and weather resistant than bricks/blocks.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a:extLst>
              <a:ext uri="{FF2B5EF4-FFF2-40B4-BE49-F238E27FC236}">
                <a16:creationId xmlns:a16="http://schemas.microsoft.com/office/drawing/2014/main" id="{068B55D7-EC99-0512-2E6E-021C2F2F12E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515FF0C9-4F88-E242-8424-693FF6E801C7}" type="slidenum">
              <a:rPr lang="de-DE" altLang="en-BE" sz="1400"/>
              <a:pPr>
                <a:spcBef>
                  <a:spcPct val="0"/>
                </a:spcBef>
                <a:buFontTx/>
                <a:buNone/>
              </a:pPr>
              <a:t>3</a:t>
            </a:fld>
            <a:endParaRPr lang="de-DE" altLang="en-BE" sz="1400"/>
          </a:p>
        </p:txBody>
      </p:sp>
      <p:sp>
        <p:nvSpPr>
          <p:cNvPr id="6147" name="Text Box 3">
            <a:extLst>
              <a:ext uri="{FF2B5EF4-FFF2-40B4-BE49-F238E27FC236}">
                <a16:creationId xmlns:a16="http://schemas.microsoft.com/office/drawing/2014/main" id="{AA268596-1691-AE27-15B6-D5188C8C5924}"/>
              </a:ext>
            </a:extLst>
          </p:cNvPr>
          <p:cNvSpPr txBox="1">
            <a:spLocks noChangeArrowheads="1"/>
          </p:cNvSpPr>
          <p:nvPr/>
        </p:nvSpPr>
        <p:spPr bwMode="auto">
          <a:xfrm>
            <a:off x="457200" y="228600"/>
            <a:ext cx="8382000" cy="569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0"/>
              </a:spcBef>
              <a:buFontTx/>
              <a:buNone/>
            </a:pPr>
            <a:endParaRPr lang="en-AU" altLang="en-BE" sz="2400" b="1">
              <a:solidFill>
                <a:schemeClr val="accent2"/>
              </a:solidFill>
            </a:endParaRPr>
          </a:p>
          <a:p>
            <a:pPr algn="just">
              <a:spcBef>
                <a:spcPct val="0"/>
              </a:spcBef>
              <a:buFontTx/>
              <a:buNone/>
            </a:pPr>
            <a:r>
              <a:rPr lang="en-AU" altLang="en-BE" b="1">
                <a:solidFill>
                  <a:schemeClr val="accent2"/>
                </a:solidFill>
              </a:rPr>
              <a:t>Quality of stones required for masonry work </a:t>
            </a:r>
          </a:p>
          <a:p>
            <a:pPr>
              <a:spcBef>
                <a:spcPct val="0"/>
              </a:spcBef>
              <a:buFont typeface="Symbol" pitchFamily="2" charset="2"/>
              <a:buChar char="·"/>
            </a:pPr>
            <a:r>
              <a:rPr lang="en-AU" altLang="en-BE" sz="2800"/>
              <a:t>Stones for masonry work have to be strong in the same manner as those used for producing coarse aggregates. For building purposes, stones from sedimentary rocks are the best because they have a better regular shape.</a:t>
            </a:r>
          </a:p>
          <a:p>
            <a:pPr>
              <a:spcBef>
                <a:spcPct val="0"/>
              </a:spcBef>
              <a:buFont typeface="Symbol" pitchFamily="2" charset="2"/>
              <a:buChar char="·"/>
            </a:pPr>
            <a:r>
              <a:rPr lang="en-AU" altLang="en-BE" sz="2800"/>
              <a:t>The size of the stones shall be in such away that the length dimension does not exceed 5 times the thickness dimension.</a:t>
            </a:r>
          </a:p>
          <a:p>
            <a:pPr>
              <a:spcBef>
                <a:spcPct val="0"/>
              </a:spcBef>
              <a:buFont typeface="Symbol" pitchFamily="2" charset="2"/>
              <a:buChar char="·"/>
            </a:pPr>
            <a:r>
              <a:rPr lang="en-AU" altLang="en-BE" sz="2800"/>
              <a:t>The worked/dressed stones should be laid in position such that the whole stone is surrounded by cement mortar so as to provide a strong bond and ensure even distribution of the loads.</a:t>
            </a:r>
            <a:r>
              <a:rPr lang="en-AU" altLang="en-BE" sz="2400"/>
              <a:t>  </a:t>
            </a:r>
            <a:endParaRPr lang="en-AU" altLang="en-B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2">
            <a:extLst>
              <a:ext uri="{FF2B5EF4-FFF2-40B4-BE49-F238E27FC236}">
                <a16:creationId xmlns:a16="http://schemas.microsoft.com/office/drawing/2014/main" id="{DD091296-CCE7-F470-D7D0-1E12EFE8736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328CD271-B3EB-8E40-89E0-4E54659A4F56}" type="slidenum">
              <a:rPr lang="de-DE" altLang="en-BE" sz="1400"/>
              <a:pPr>
                <a:spcBef>
                  <a:spcPct val="0"/>
                </a:spcBef>
                <a:buFontTx/>
                <a:buNone/>
              </a:pPr>
              <a:t>4</a:t>
            </a:fld>
            <a:endParaRPr lang="de-DE" altLang="en-BE" sz="1400"/>
          </a:p>
        </p:txBody>
      </p:sp>
      <p:sp>
        <p:nvSpPr>
          <p:cNvPr id="7171" name="Rectangle 3">
            <a:extLst>
              <a:ext uri="{FF2B5EF4-FFF2-40B4-BE49-F238E27FC236}">
                <a16:creationId xmlns:a16="http://schemas.microsoft.com/office/drawing/2014/main" id="{3F8D770D-A6AE-5DEC-A68B-282E2520D772}"/>
              </a:ext>
            </a:extLst>
          </p:cNvPr>
          <p:cNvSpPr>
            <a:spLocks noChangeArrowheads="1"/>
          </p:cNvSpPr>
          <p:nvPr/>
        </p:nvSpPr>
        <p:spPr bwMode="auto">
          <a:xfrm>
            <a:off x="725488" y="381000"/>
            <a:ext cx="73914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0"/>
              </a:spcBef>
              <a:buFontTx/>
              <a:buNone/>
            </a:pPr>
            <a:r>
              <a:rPr lang="en-AU" altLang="en-BE" sz="2400"/>
              <a:t>The Romans were the first nation who took masonry arch construction into action and developed it in their Empire; Mediterranean and Europe. They built roads and bridges from masonry construction for they knew that their success depended on efficient permanent communication.</a:t>
            </a:r>
          </a:p>
          <a:p>
            <a:pPr algn="just">
              <a:spcBef>
                <a:spcPct val="0"/>
              </a:spcBef>
              <a:buFontTx/>
              <a:buNone/>
            </a:pPr>
            <a:endParaRPr lang="en-AU" altLang="en-BE"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4">
            <a:extLst>
              <a:ext uri="{FF2B5EF4-FFF2-40B4-BE49-F238E27FC236}">
                <a16:creationId xmlns:a16="http://schemas.microsoft.com/office/drawing/2014/main" id="{F6677184-4421-4C13-F77E-7AAE11B9381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835F54C9-E2A1-7E47-AD21-E3B5346ED972}" type="slidenum">
              <a:rPr lang="de-DE" altLang="en-BE" sz="1400"/>
              <a:pPr>
                <a:spcBef>
                  <a:spcPct val="0"/>
                </a:spcBef>
                <a:buFontTx/>
                <a:buNone/>
              </a:pPr>
              <a:t>5</a:t>
            </a:fld>
            <a:endParaRPr lang="de-DE" altLang="en-BE" sz="1400"/>
          </a:p>
        </p:txBody>
      </p:sp>
      <p:sp>
        <p:nvSpPr>
          <p:cNvPr id="21506" name="Rectangle 2">
            <a:extLst>
              <a:ext uri="{FF2B5EF4-FFF2-40B4-BE49-F238E27FC236}">
                <a16:creationId xmlns:a16="http://schemas.microsoft.com/office/drawing/2014/main" id="{5C368732-2808-FD49-9020-1D1C415C9F95}"/>
              </a:ext>
            </a:extLst>
          </p:cNvPr>
          <p:cNvSpPr>
            <a:spLocks noGrp="1" noChangeArrowheads="1"/>
          </p:cNvSpPr>
          <p:nvPr>
            <p:ph type="title"/>
          </p:nvPr>
        </p:nvSpPr>
        <p:spPr>
          <a:xfrm>
            <a:off x="685800" y="152400"/>
            <a:ext cx="7772400" cy="685800"/>
          </a:xfrm>
        </p:spPr>
        <p:txBody>
          <a:bodyPr/>
          <a:lstStyle/>
          <a:p>
            <a:pPr>
              <a:defRPr/>
            </a:pPr>
            <a:r>
              <a:rPr lang="de-DE" sz="3600" b="1" dirty="0">
                <a:solidFill>
                  <a:schemeClr val="accent6">
                    <a:lumMod val="75000"/>
                  </a:schemeClr>
                </a:solidFill>
              </a:rPr>
              <a:t>STONE ARCH BRIDGE</a:t>
            </a:r>
            <a:endParaRPr lang="de-DE" b="1" dirty="0">
              <a:solidFill>
                <a:schemeClr val="accent6">
                  <a:lumMod val="75000"/>
                </a:schemeClr>
              </a:solidFill>
            </a:endParaRPr>
          </a:p>
        </p:txBody>
      </p:sp>
      <p:graphicFrame>
        <p:nvGraphicFramePr>
          <p:cNvPr id="8196" name="Object 3">
            <a:extLst>
              <a:ext uri="{FF2B5EF4-FFF2-40B4-BE49-F238E27FC236}">
                <a16:creationId xmlns:a16="http://schemas.microsoft.com/office/drawing/2014/main" id="{6217ECE9-7B9D-4D42-BFDC-499DE74E393C}"/>
              </a:ext>
            </a:extLst>
          </p:cNvPr>
          <p:cNvGraphicFramePr>
            <a:graphicFrameLocks noChangeAspect="1"/>
          </p:cNvGraphicFramePr>
          <p:nvPr/>
        </p:nvGraphicFramePr>
        <p:xfrm>
          <a:off x="504825" y="609600"/>
          <a:ext cx="8258175" cy="4995863"/>
        </p:xfrm>
        <a:graphic>
          <a:graphicData uri="http://schemas.openxmlformats.org/presentationml/2006/ole">
            <mc:AlternateContent xmlns:mc="http://schemas.openxmlformats.org/markup-compatibility/2006">
              <mc:Choice xmlns:v="urn:schemas-microsoft-com:vml" Requires="v">
                <p:oleObj name="DIG-CAD Zeichnung" r:id="rId2" imgW="2311400" imgH="1397000" progId="DIGCAD.Drawing.4">
                  <p:embed/>
                </p:oleObj>
              </mc:Choice>
              <mc:Fallback>
                <p:oleObj name="DIG-CAD Zeichnung" r:id="rId2" imgW="2311400" imgH="1397000" progId="DIGCAD.Drawing.4">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25" y="609600"/>
                        <a:ext cx="8258175" cy="499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197" name="Text Box 4">
            <a:extLst>
              <a:ext uri="{FF2B5EF4-FFF2-40B4-BE49-F238E27FC236}">
                <a16:creationId xmlns:a16="http://schemas.microsoft.com/office/drawing/2014/main" id="{A314CDF9-2AC2-5030-0575-ABDE3EA056B0}"/>
              </a:ext>
            </a:extLst>
          </p:cNvPr>
          <p:cNvSpPr txBox="1">
            <a:spLocks noChangeArrowheads="1"/>
          </p:cNvSpPr>
          <p:nvPr/>
        </p:nvSpPr>
        <p:spPr bwMode="auto">
          <a:xfrm>
            <a:off x="1981200" y="5562600"/>
            <a:ext cx="472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AU" altLang="en-BE" sz="2400" b="1">
                <a:latin typeface="Tahoma" panose="020B0604030504040204" pitchFamily="34" charset="0"/>
                <a:cs typeface="Tahoma" panose="020B0604030504040204" pitchFamily="34" charset="0"/>
              </a:rPr>
              <a:t>Figure 1</a:t>
            </a:r>
            <a:r>
              <a:rPr lang="en-AU" altLang="en-BE" sz="2400">
                <a:latin typeface="Tahoma" panose="020B0604030504040204" pitchFamily="34" charset="0"/>
                <a:cs typeface="Tahoma" panose="020B0604030504040204" pitchFamily="34" charset="0"/>
              </a:rPr>
              <a:t>:    Stone arch bridge</a:t>
            </a:r>
            <a:endParaRPr lang="de-DE" altLang="en-BE" sz="2400">
              <a:latin typeface="Tahoma" panose="020B0604030504040204" pitchFamily="34" charset="0"/>
              <a:cs typeface="Tahoma" panose="020B060403050404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1BE507DA-D51B-9F66-A68A-E530B7F93A2B}"/>
              </a:ext>
            </a:extLst>
          </p:cNvPr>
          <p:cNvSpPr>
            <a:spLocks noGrp="1" noChangeArrowheads="1"/>
          </p:cNvSpPr>
          <p:nvPr>
            <p:ph type="title"/>
          </p:nvPr>
        </p:nvSpPr>
        <p:spPr>
          <a:xfrm>
            <a:off x="685800" y="609600"/>
            <a:ext cx="7772400" cy="685800"/>
          </a:xfrm>
        </p:spPr>
        <p:txBody>
          <a:bodyPr/>
          <a:lstStyle/>
          <a:p>
            <a:r>
              <a:rPr lang="en-US" altLang="en-BE" sz="3600" b="1">
                <a:solidFill>
                  <a:srgbClr val="FF0066"/>
                </a:solidFill>
                <a:latin typeface="Tahoma" panose="020B0604030504040204" pitchFamily="34" charset="0"/>
              </a:rPr>
              <a:t>2.0   FOUNDATIONS</a:t>
            </a:r>
            <a:endParaRPr lang="en-US" altLang="en-BE" sz="3600"/>
          </a:p>
        </p:txBody>
      </p:sp>
      <p:sp>
        <p:nvSpPr>
          <p:cNvPr id="9219" name="Slide Number Placeholder 3">
            <a:extLst>
              <a:ext uri="{FF2B5EF4-FFF2-40B4-BE49-F238E27FC236}">
                <a16:creationId xmlns:a16="http://schemas.microsoft.com/office/drawing/2014/main" id="{FFF93CDD-1389-9C2E-68F7-DDAC4B1EF39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79339006-B585-8142-B9DC-B90F49613523}" type="slidenum">
              <a:rPr lang="de-DE" altLang="en-BE" sz="1400"/>
              <a:pPr>
                <a:spcBef>
                  <a:spcPct val="0"/>
                </a:spcBef>
                <a:buFontTx/>
                <a:buNone/>
              </a:pPr>
              <a:t>6</a:t>
            </a:fld>
            <a:endParaRPr lang="de-DE" altLang="en-BE" sz="1400"/>
          </a:p>
        </p:txBody>
      </p:sp>
      <p:sp>
        <p:nvSpPr>
          <p:cNvPr id="9220" name="Rectangle 8">
            <a:extLst>
              <a:ext uri="{FF2B5EF4-FFF2-40B4-BE49-F238E27FC236}">
                <a16:creationId xmlns:a16="http://schemas.microsoft.com/office/drawing/2014/main" id="{0AB46421-0C7F-48DC-5189-87973A3BF071}"/>
              </a:ext>
            </a:extLst>
          </p:cNvPr>
          <p:cNvSpPr>
            <a:spLocks noChangeArrowheads="1"/>
          </p:cNvSpPr>
          <p:nvPr/>
        </p:nvSpPr>
        <p:spPr bwMode="auto">
          <a:xfrm>
            <a:off x="304800" y="1371600"/>
            <a:ext cx="87630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8738" indent="-5873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buFontTx/>
              <a:buNone/>
            </a:pPr>
            <a:r>
              <a:rPr lang="en-US" altLang="en-BE" sz="2400" b="1">
                <a:cs typeface="Times New Roman" panose="02020603050405020304" pitchFamily="18" charset="0"/>
              </a:rPr>
              <a:t>A foundation is required to transmit and distribute the loads from the whole structure to the subsoil in the ground. This transmission of loads must be accomplished without exceeding the bearing capacity of the soil in order to avoid failure or excessive settlement of the structure.</a:t>
            </a:r>
          </a:p>
          <a:p>
            <a:pPr algn="just">
              <a:buFontTx/>
              <a:buNone/>
            </a:pPr>
            <a:r>
              <a:rPr lang="en-US" altLang="en-BE" sz="2400" b="1">
                <a:cs typeface="Times New Roman" panose="02020603050405020304" pitchFamily="18" charset="0"/>
              </a:rPr>
              <a:t> A certain type of foundation is chosen depending on:</a:t>
            </a:r>
          </a:p>
          <a:p>
            <a:pPr algn="just">
              <a:buFontTx/>
              <a:buNone/>
            </a:pPr>
            <a:r>
              <a:rPr lang="en-US" altLang="en-BE" sz="2400" b="1">
                <a:cs typeface="Times New Roman" panose="02020603050405020304" pitchFamily="18" charset="0"/>
              </a:rPr>
              <a:t>-        the depth to a suitable stratum</a:t>
            </a:r>
          </a:p>
          <a:p>
            <a:pPr algn="just">
              <a:buFontTx/>
              <a:buNone/>
            </a:pPr>
            <a:r>
              <a:rPr lang="en-US" altLang="en-BE" sz="2400" b="1">
                <a:cs typeface="Times New Roman" panose="02020603050405020304" pitchFamily="18" charset="0"/>
              </a:rPr>
              <a:t>-        the magnitude of the applied loads </a:t>
            </a:r>
          </a:p>
          <a:p>
            <a:pPr algn="just">
              <a:buFontTx/>
              <a:buNone/>
            </a:pPr>
            <a:r>
              <a:rPr lang="en-US" altLang="en-BE" sz="2400" b="1">
                <a:cs typeface="Times New Roman" panose="02020603050405020304" pitchFamily="18" charset="0"/>
              </a:rPr>
              <a:t>-        bearing capacity of the stratum</a:t>
            </a:r>
          </a:p>
          <a:p>
            <a:pPr algn="just">
              <a:buFontTx/>
              <a:buNone/>
            </a:pPr>
            <a:r>
              <a:rPr lang="en-US" altLang="en-BE" sz="2400" b="1">
                <a:cs typeface="Times New Roman" panose="02020603050405020304" pitchFamily="18" charset="0"/>
              </a:rPr>
              <a:t>-        the proximity of other structures and foundations</a:t>
            </a:r>
          </a:p>
          <a:p>
            <a:pPr algn="just">
              <a:buFontTx/>
              <a:buNone/>
            </a:pPr>
            <a:r>
              <a:rPr lang="en-US" altLang="en-BE" sz="2400" b="1">
                <a:cs typeface="Times New Roman" panose="02020603050405020304" pitchFamily="18" charset="0"/>
              </a:rPr>
              <a:t>-        access to equipment and machines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2">
            <a:extLst>
              <a:ext uri="{FF2B5EF4-FFF2-40B4-BE49-F238E27FC236}">
                <a16:creationId xmlns:a16="http://schemas.microsoft.com/office/drawing/2014/main" id="{D4BB16C9-4E7C-BE98-44E1-51C2D709E8D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250528C-88AE-AF47-86A1-0033D7EA8CC8}" type="slidenum">
              <a:rPr lang="de-DE" altLang="en-BE" sz="1400"/>
              <a:pPr>
                <a:spcBef>
                  <a:spcPct val="0"/>
                </a:spcBef>
                <a:buFontTx/>
                <a:buNone/>
              </a:pPr>
              <a:t>7</a:t>
            </a:fld>
            <a:endParaRPr lang="de-DE" altLang="en-BE" sz="1400"/>
          </a:p>
        </p:txBody>
      </p:sp>
      <p:sp>
        <p:nvSpPr>
          <p:cNvPr id="10243" name="Rectangle 4">
            <a:extLst>
              <a:ext uri="{FF2B5EF4-FFF2-40B4-BE49-F238E27FC236}">
                <a16:creationId xmlns:a16="http://schemas.microsoft.com/office/drawing/2014/main" id="{A0EB4566-6174-9AFF-6CDF-69F87A7BFF03}"/>
              </a:ext>
            </a:extLst>
          </p:cNvPr>
          <p:cNvSpPr txBox="1">
            <a:spLocks noChangeArrowheads="1"/>
          </p:cNvSpPr>
          <p:nvPr/>
        </p:nvSpPr>
        <p:spPr bwMode="auto">
          <a:xfrm>
            <a:off x="447675" y="304800"/>
            <a:ext cx="8351838" cy="521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290513" indent="-290513">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80000"/>
              </a:lnSpc>
              <a:buClr>
                <a:srgbClr val="CCCCFF"/>
              </a:buClr>
              <a:buFont typeface="Wingdings" pitchFamily="2" charset="2"/>
              <a:buNone/>
            </a:pPr>
            <a:r>
              <a:rPr kumimoji="1" lang="en-AU" altLang="en-BE" b="1">
                <a:solidFill>
                  <a:srgbClr val="FF0000"/>
                </a:solidFill>
                <a:latin typeface="Arial" panose="020B0604020202020204" pitchFamily="34" charset="0"/>
              </a:rPr>
              <a:t>Functions of Foundations</a:t>
            </a:r>
          </a:p>
          <a:p>
            <a:pPr eaLnBrk="1" hangingPunct="1">
              <a:buClr>
                <a:srgbClr val="CCCCFF"/>
              </a:buClr>
              <a:buFont typeface="Wingdings" pitchFamily="2" charset="2"/>
              <a:buChar char="l"/>
            </a:pPr>
            <a:r>
              <a:rPr kumimoji="1" lang="en-AU" altLang="en-BE">
                <a:solidFill>
                  <a:srgbClr val="000000"/>
                </a:solidFill>
                <a:latin typeface="Arial" panose="020B0604020202020204" pitchFamily="34" charset="0"/>
              </a:rPr>
              <a:t>The foundation system for a structure is the critical link in the transmission of loads down to the ground. Bearing directly on the soil, the foundation system must;</a:t>
            </a:r>
          </a:p>
          <a:p>
            <a:pPr eaLnBrk="1" hangingPunct="1">
              <a:buClr>
                <a:srgbClr val="CCCCFF"/>
              </a:buClr>
              <a:buFont typeface="Wingdings" pitchFamily="2" charset="2"/>
              <a:buChar char="l"/>
            </a:pPr>
            <a:r>
              <a:rPr kumimoji="1" lang="en-AU" altLang="en-BE">
                <a:solidFill>
                  <a:srgbClr val="000000"/>
                </a:solidFill>
                <a:latin typeface="Arial" panose="020B0604020202020204" pitchFamily="34" charset="0"/>
              </a:rPr>
              <a:t>Distribute the loads so that the settlement of a structure is either negligible or uniform under all parts of the structure. </a:t>
            </a:r>
          </a:p>
          <a:p>
            <a:pPr eaLnBrk="1" hangingPunct="1">
              <a:buClr>
                <a:srgbClr val="CCCCFF"/>
              </a:buClr>
              <a:buFont typeface="Wingdings" pitchFamily="2" charset="2"/>
              <a:buChar char="l"/>
            </a:pPr>
            <a:r>
              <a:rPr kumimoji="1" lang="en-AU" altLang="en-BE">
                <a:solidFill>
                  <a:srgbClr val="000000"/>
                </a:solidFill>
                <a:latin typeface="Arial" panose="020B0604020202020204" pitchFamily="34" charset="0"/>
              </a:rPr>
              <a:t>Anchor the superstructure to prevent uplifting due to wind and earthquake forces.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2">
            <a:extLst>
              <a:ext uri="{FF2B5EF4-FFF2-40B4-BE49-F238E27FC236}">
                <a16:creationId xmlns:a16="http://schemas.microsoft.com/office/drawing/2014/main" id="{64D0585D-E41F-1445-D262-4EB05E214BA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E25DC457-4003-8E40-B6FC-283F16486C27}" type="slidenum">
              <a:rPr lang="de-DE" altLang="en-BE" sz="1400"/>
              <a:pPr>
                <a:spcBef>
                  <a:spcPct val="0"/>
                </a:spcBef>
                <a:buFontTx/>
                <a:buNone/>
              </a:pPr>
              <a:t>8</a:t>
            </a:fld>
            <a:endParaRPr lang="de-DE" altLang="en-BE" sz="1400"/>
          </a:p>
        </p:txBody>
      </p:sp>
      <p:sp>
        <p:nvSpPr>
          <p:cNvPr id="11267" name="Text Box 4">
            <a:extLst>
              <a:ext uri="{FF2B5EF4-FFF2-40B4-BE49-F238E27FC236}">
                <a16:creationId xmlns:a16="http://schemas.microsoft.com/office/drawing/2014/main" id="{5447FBDE-1D4B-D482-FF7B-5678C68423B2}"/>
              </a:ext>
            </a:extLst>
          </p:cNvPr>
          <p:cNvSpPr txBox="1">
            <a:spLocks noChangeArrowheads="1"/>
          </p:cNvSpPr>
          <p:nvPr/>
        </p:nvSpPr>
        <p:spPr bwMode="auto">
          <a:xfrm>
            <a:off x="609600" y="976313"/>
            <a:ext cx="8208963" cy="563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30000"/>
              </a:lnSpc>
              <a:spcBef>
                <a:spcPct val="50000"/>
              </a:spcBef>
              <a:buFontTx/>
              <a:buNone/>
            </a:pPr>
            <a:r>
              <a:rPr lang="en-US" altLang="en-BE" sz="2800">
                <a:latin typeface="Arial" panose="020B0604020202020204" pitchFamily="34" charset="0"/>
              </a:rPr>
              <a:t>The task is to be able to select and provide the right type of foundation which involves a </a:t>
            </a:r>
            <a:r>
              <a:rPr lang="en-US" altLang="en-BE" sz="2800" b="1">
                <a:latin typeface="Arial" panose="020B0604020202020204" pitchFamily="34" charset="0"/>
              </a:rPr>
              <a:t>choice</a:t>
            </a:r>
            <a:r>
              <a:rPr lang="en-US" altLang="en-BE" sz="2800">
                <a:latin typeface="Arial" panose="020B0604020202020204" pitchFamily="34" charset="0"/>
              </a:rPr>
              <a:t> from different </a:t>
            </a:r>
            <a:r>
              <a:rPr lang="en-US" altLang="en-BE" sz="2800" b="1">
                <a:latin typeface="Arial" panose="020B0604020202020204" pitchFamily="34" charset="0"/>
              </a:rPr>
              <a:t>types </a:t>
            </a:r>
            <a:r>
              <a:rPr lang="en-US" altLang="en-BE" sz="2800">
                <a:latin typeface="Arial" panose="020B0604020202020204" pitchFamily="34" charset="0"/>
              </a:rPr>
              <a:t>of foundations. It is therefore imperative to know the </a:t>
            </a:r>
            <a:r>
              <a:rPr lang="en-US" altLang="en-BE" sz="2800" b="1">
                <a:latin typeface="Arial" panose="020B0604020202020204" pitchFamily="34" charset="0"/>
              </a:rPr>
              <a:t>behavior</a:t>
            </a:r>
            <a:r>
              <a:rPr lang="en-US" altLang="en-BE" sz="2800">
                <a:latin typeface="Arial" panose="020B0604020202020204" pitchFamily="34" charset="0"/>
              </a:rPr>
              <a:t> of foundations, </a:t>
            </a:r>
            <a:r>
              <a:rPr lang="en-US" altLang="en-BE" sz="2800" b="1">
                <a:latin typeface="Arial" panose="020B0604020202020204" pitchFamily="34" charset="0"/>
              </a:rPr>
              <a:t>construction</a:t>
            </a:r>
            <a:r>
              <a:rPr lang="en-US" altLang="en-BE" sz="2800">
                <a:latin typeface="Arial" panose="020B0604020202020204" pitchFamily="34" charset="0"/>
              </a:rPr>
              <a:t> of foundations and </a:t>
            </a:r>
            <a:r>
              <a:rPr lang="en-US" altLang="en-BE" sz="2800" b="1">
                <a:latin typeface="Arial" panose="020B0604020202020204" pitchFamily="34" charset="0"/>
              </a:rPr>
              <a:t>cost</a:t>
            </a:r>
            <a:r>
              <a:rPr lang="en-US" altLang="en-BE" sz="2800">
                <a:latin typeface="Arial" panose="020B0604020202020204" pitchFamily="34" charset="0"/>
              </a:rPr>
              <a:t> of foundations. It is also important to have a correct </a:t>
            </a:r>
            <a:r>
              <a:rPr lang="en-US" altLang="en-BE" sz="2800" b="1">
                <a:latin typeface="Arial" panose="020B0604020202020204" pitchFamily="34" charset="0"/>
              </a:rPr>
              <a:t>choice </a:t>
            </a:r>
            <a:r>
              <a:rPr lang="en-US" altLang="en-BE" sz="2800">
                <a:latin typeface="Arial" panose="020B0604020202020204" pitchFamily="34" charset="0"/>
              </a:rPr>
              <a:t>of the </a:t>
            </a:r>
            <a:r>
              <a:rPr lang="en-US" altLang="en-BE" sz="2800" b="1">
                <a:latin typeface="Arial" panose="020B0604020202020204" pitchFamily="34" charset="0"/>
              </a:rPr>
              <a:t>analysis</a:t>
            </a:r>
            <a:r>
              <a:rPr lang="en-US" altLang="en-BE" sz="2800">
                <a:latin typeface="Arial" panose="020B0604020202020204" pitchFamily="34" charset="0"/>
              </a:rPr>
              <a:t> </a:t>
            </a:r>
            <a:r>
              <a:rPr lang="en-US" altLang="en-BE" sz="2800" b="1">
                <a:latin typeface="Arial" panose="020B0604020202020204" pitchFamily="34" charset="0"/>
              </a:rPr>
              <a:t>method.</a:t>
            </a:r>
            <a:r>
              <a:rPr lang="en-US" altLang="en-BE" sz="2800">
                <a:latin typeface="Arial" panose="020B0604020202020204" pitchFamily="34" charset="0"/>
              </a:rPr>
              <a:t> The right choice results into considerable </a:t>
            </a:r>
            <a:r>
              <a:rPr lang="en-US" altLang="en-BE" sz="2800" b="1">
                <a:latin typeface="Arial" panose="020B0604020202020204" pitchFamily="34" charset="0"/>
              </a:rPr>
              <a:t>financial saving</a:t>
            </a:r>
            <a:r>
              <a:rPr lang="en-US" altLang="en-BE" sz="2800">
                <a:latin typeface="Arial" panose="020B0604020202020204" pitchFamily="34" charset="0"/>
              </a:rPr>
              <a:t> and of course a safe design. The majority of bridges on a highway are small and </a:t>
            </a:r>
            <a:r>
              <a:rPr lang="en-US" altLang="en-BE" sz="2800" b="1">
                <a:latin typeface="Arial" panose="020B0604020202020204" pitchFamily="34" charset="0"/>
              </a:rPr>
              <a:t>medium</a:t>
            </a:r>
            <a:r>
              <a:rPr lang="en-US" altLang="en-BE" sz="2800">
                <a:latin typeface="Arial" panose="020B0604020202020204" pitchFamily="34" charset="0"/>
              </a:rPr>
              <a:t> sizes</a:t>
            </a:r>
            <a:r>
              <a:rPr lang="en-US" altLang="en-BE" sz="2400">
                <a:latin typeface="Arial" panose="020B0604020202020204" pitchFamily="34" charset="0"/>
              </a:rPr>
              <a:t>.</a:t>
            </a:r>
          </a:p>
        </p:txBody>
      </p:sp>
      <p:sp>
        <p:nvSpPr>
          <p:cNvPr id="11268" name="Rectangle 2">
            <a:extLst>
              <a:ext uri="{FF2B5EF4-FFF2-40B4-BE49-F238E27FC236}">
                <a16:creationId xmlns:a16="http://schemas.microsoft.com/office/drawing/2014/main" id="{8B62FC05-B92C-2155-96F5-59502382E963}"/>
              </a:ext>
            </a:extLst>
          </p:cNvPr>
          <p:cNvSpPr txBox="1">
            <a:spLocks noChangeArrowheads="1"/>
          </p:cNvSpPr>
          <p:nvPr/>
        </p:nvSpPr>
        <p:spPr bwMode="auto">
          <a:xfrm>
            <a:off x="755650" y="92075"/>
            <a:ext cx="72866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BE" b="1">
                <a:solidFill>
                  <a:srgbClr val="FF0000"/>
                </a:solidFill>
                <a:latin typeface="Arial" panose="020B0604020202020204" pitchFamily="34" charset="0"/>
              </a:rPr>
              <a:t>Aspects to be considered during foundation design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2">
            <a:extLst>
              <a:ext uri="{FF2B5EF4-FFF2-40B4-BE49-F238E27FC236}">
                <a16:creationId xmlns:a16="http://schemas.microsoft.com/office/drawing/2014/main" id="{9AA59F19-81BF-DA91-B928-FA159099B1C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EBF5DE87-6BB7-644B-82AA-366723136FD8}" type="slidenum">
              <a:rPr lang="de-DE" altLang="en-BE" sz="1400"/>
              <a:pPr>
                <a:spcBef>
                  <a:spcPct val="0"/>
                </a:spcBef>
                <a:buFontTx/>
                <a:buNone/>
              </a:pPr>
              <a:t>9</a:t>
            </a:fld>
            <a:endParaRPr lang="de-DE" altLang="en-BE" sz="1400"/>
          </a:p>
        </p:txBody>
      </p:sp>
      <p:sp>
        <p:nvSpPr>
          <p:cNvPr id="12291" name="Text Box 5">
            <a:extLst>
              <a:ext uri="{FF2B5EF4-FFF2-40B4-BE49-F238E27FC236}">
                <a16:creationId xmlns:a16="http://schemas.microsoft.com/office/drawing/2014/main" id="{99E26E18-7596-93B8-6C3E-06FA087580C6}"/>
              </a:ext>
            </a:extLst>
          </p:cNvPr>
          <p:cNvSpPr txBox="1">
            <a:spLocks noChangeArrowheads="1"/>
          </p:cNvSpPr>
          <p:nvPr/>
        </p:nvSpPr>
        <p:spPr bwMode="auto">
          <a:xfrm>
            <a:off x="304800" y="914400"/>
            <a:ext cx="8424863"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BE" sz="2400">
                <a:latin typeface="Arial" panose="020B0604020202020204" pitchFamily="34" charset="0"/>
              </a:rPr>
              <a:t>Easy, </a:t>
            </a:r>
            <a:r>
              <a:rPr lang="en-US" altLang="en-BE" sz="2400" b="1">
                <a:latin typeface="Arial" panose="020B0604020202020204" pitchFamily="34" charset="0"/>
              </a:rPr>
              <a:t>simple</a:t>
            </a:r>
            <a:r>
              <a:rPr lang="en-US" altLang="en-BE" sz="2400">
                <a:latin typeface="Arial" panose="020B0604020202020204" pitchFamily="34" charset="0"/>
              </a:rPr>
              <a:t> and quick to construct types of bridge </a:t>
            </a:r>
            <a:r>
              <a:rPr lang="en-US" altLang="en-BE" sz="2400" b="1">
                <a:latin typeface="Arial" panose="020B0604020202020204" pitchFamily="34" charset="0"/>
              </a:rPr>
              <a:t>designs </a:t>
            </a:r>
            <a:r>
              <a:rPr lang="en-US" altLang="en-BE" sz="2400">
                <a:latin typeface="Arial" panose="020B0604020202020204" pitchFamily="34" charset="0"/>
              </a:rPr>
              <a:t>should be favoured to avoid a need for </a:t>
            </a:r>
            <a:r>
              <a:rPr lang="en-US" altLang="en-BE" sz="2400" b="1">
                <a:latin typeface="Arial" panose="020B0604020202020204" pitchFamily="34" charset="0"/>
              </a:rPr>
              <a:t>specialists</a:t>
            </a:r>
            <a:r>
              <a:rPr lang="en-US" altLang="en-BE" sz="2400">
                <a:latin typeface="Arial" panose="020B0604020202020204" pitchFamily="34" charset="0"/>
              </a:rPr>
              <a:t>. Normally </a:t>
            </a:r>
            <a:r>
              <a:rPr lang="en-US" altLang="en-BE" sz="2400" b="1">
                <a:latin typeface="Arial" panose="020B0604020202020204" pitchFamily="34" charset="0"/>
              </a:rPr>
              <a:t>speed </a:t>
            </a:r>
            <a:r>
              <a:rPr lang="en-US" altLang="en-BE" sz="2400">
                <a:latin typeface="Arial" panose="020B0604020202020204" pitchFamily="34" charset="0"/>
              </a:rPr>
              <a:t>results in saving and this can be achieved by use of:-</a:t>
            </a:r>
          </a:p>
          <a:p>
            <a:pPr eaLnBrk="1" hangingPunct="1">
              <a:spcBef>
                <a:spcPct val="0"/>
              </a:spcBef>
            </a:pPr>
            <a:r>
              <a:rPr lang="en-US" altLang="en-BE" sz="2400">
                <a:latin typeface="Arial" panose="020B0604020202020204" pitchFamily="34" charset="0"/>
              </a:rPr>
              <a:t>Repetitive and simple procedures</a:t>
            </a:r>
          </a:p>
          <a:p>
            <a:pPr eaLnBrk="1" hangingPunct="1">
              <a:spcBef>
                <a:spcPct val="0"/>
              </a:spcBef>
            </a:pPr>
            <a:r>
              <a:rPr lang="en-US" altLang="en-BE" sz="2400">
                <a:latin typeface="Arial" panose="020B0604020202020204" pitchFamily="34" charset="0"/>
              </a:rPr>
              <a:t>Readily available construction </a:t>
            </a:r>
            <a:r>
              <a:rPr lang="en-US" altLang="en-BE" sz="2400" b="1">
                <a:latin typeface="Arial" panose="020B0604020202020204" pitchFamily="34" charset="0"/>
              </a:rPr>
              <a:t>materials</a:t>
            </a:r>
            <a:endParaRPr lang="en-US" altLang="en-BE" sz="2400">
              <a:latin typeface="Arial" panose="020B0604020202020204" pitchFamily="34" charset="0"/>
            </a:endParaRPr>
          </a:p>
          <a:p>
            <a:pPr eaLnBrk="1" hangingPunct="1">
              <a:spcBef>
                <a:spcPct val="0"/>
              </a:spcBef>
            </a:pPr>
            <a:r>
              <a:rPr lang="en-US" altLang="en-BE" sz="2400">
                <a:latin typeface="Arial" panose="020B0604020202020204" pitchFamily="34" charset="0"/>
              </a:rPr>
              <a:t>Simple foundation </a:t>
            </a:r>
            <a:r>
              <a:rPr lang="en-US" altLang="en-BE" sz="2400" b="1">
                <a:latin typeface="Arial" panose="020B0604020202020204" pitchFamily="34" charset="0"/>
              </a:rPr>
              <a:t>shapes</a:t>
            </a:r>
            <a:endParaRPr lang="en-US" altLang="en-BE" sz="2400">
              <a:latin typeface="Arial" panose="020B0604020202020204" pitchFamily="34" charset="0"/>
            </a:endParaRPr>
          </a:p>
          <a:p>
            <a:pPr eaLnBrk="1" hangingPunct="1">
              <a:spcBef>
                <a:spcPct val="0"/>
              </a:spcBef>
            </a:pPr>
            <a:r>
              <a:rPr lang="en-US" altLang="en-BE" sz="2400">
                <a:latin typeface="Arial" panose="020B0604020202020204" pitchFamily="34" charset="0"/>
              </a:rPr>
              <a:t>A level bottom foundation</a:t>
            </a:r>
          </a:p>
          <a:p>
            <a:pPr eaLnBrk="1" hangingPunct="1">
              <a:spcBef>
                <a:spcPct val="0"/>
              </a:spcBef>
            </a:pPr>
            <a:r>
              <a:rPr lang="en-US" altLang="en-BE" sz="2400">
                <a:latin typeface="Arial" panose="020B0604020202020204" pitchFamily="34" charset="0"/>
              </a:rPr>
              <a:t>Simple </a:t>
            </a:r>
            <a:r>
              <a:rPr lang="en-US" altLang="en-BE" sz="2400" b="1">
                <a:latin typeface="Arial" panose="020B0604020202020204" pitchFamily="34" charset="0"/>
              </a:rPr>
              <a:t>details</a:t>
            </a:r>
            <a:r>
              <a:rPr lang="en-US" altLang="en-BE" sz="2400">
                <a:latin typeface="Arial" panose="020B0604020202020204" pitchFamily="34" charset="0"/>
              </a:rPr>
              <a:t> which can be adjusted on site</a:t>
            </a:r>
            <a:endParaRPr lang="en-US" altLang="en-BE" sz="2400" b="1">
              <a:latin typeface="Arial" panose="020B0604020202020204" pitchFamily="34" charset="0"/>
            </a:endParaRPr>
          </a:p>
          <a:p>
            <a:pPr eaLnBrk="1" hangingPunct="1">
              <a:spcBef>
                <a:spcPct val="0"/>
              </a:spcBef>
            </a:pPr>
            <a:r>
              <a:rPr lang="en-US" altLang="en-BE" sz="2400" b="1">
                <a:latin typeface="Arial" panose="020B0604020202020204" pitchFamily="34" charset="0"/>
              </a:rPr>
              <a:t>Horizontal </a:t>
            </a:r>
            <a:r>
              <a:rPr lang="en-US" altLang="en-BE" sz="2400">
                <a:latin typeface="Arial" panose="020B0604020202020204" pitchFamily="34" charset="0"/>
              </a:rPr>
              <a:t>and </a:t>
            </a:r>
            <a:r>
              <a:rPr lang="en-US" altLang="en-BE" sz="2400" b="1">
                <a:latin typeface="Arial" panose="020B0604020202020204" pitchFamily="34" charset="0"/>
              </a:rPr>
              <a:t>vertical surfaces</a:t>
            </a:r>
            <a:r>
              <a:rPr lang="en-US" altLang="en-BE" sz="2400">
                <a:latin typeface="Arial" panose="020B0604020202020204" pitchFamily="34" charset="0"/>
              </a:rPr>
              <a:t> for foundations as much  </a:t>
            </a:r>
          </a:p>
          <a:p>
            <a:pPr eaLnBrk="1" hangingPunct="1">
              <a:spcBef>
                <a:spcPct val="0"/>
              </a:spcBef>
              <a:buFontTx/>
              <a:buNone/>
            </a:pPr>
            <a:r>
              <a:rPr lang="en-US" altLang="en-BE" sz="2400">
                <a:latin typeface="Arial" panose="020B0604020202020204" pitchFamily="34" charset="0"/>
              </a:rPr>
              <a:t> as possible</a:t>
            </a:r>
            <a:endParaRPr lang="en-US" altLang="en-BE" sz="2400" b="1">
              <a:latin typeface="Arial" panose="020B0604020202020204" pitchFamily="34" charset="0"/>
            </a:endParaRPr>
          </a:p>
          <a:p>
            <a:pPr eaLnBrk="1" hangingPunct="1">
              <a:spcBef>
                <a:spcPct val="0"/>
              </a:spcBef>
            </a:pPr>
            <a:r>
              <a:rPr lang="en-US" altLang="en-BE" sz="2400" b="1">
                <a:latin typeface="Arial" panose="020B0604020202020204" pitchFamily="34" charset="0"/>
              </a:rPr>
              <a:t>Formwork</a:t>
            </a:r>
            <a:r>
              <a:rPr lang="en-US" altLang="en-BE" sz="2400">
                <a:latin typeface="Arial" panose="020B0604020202020204" pitchFamily="34" charset="0"/>
              </a:rPr>
              <a:t> which could be reused several times and </a:t>
            </a:r>
          </a:p>
          <a:p>
            <a:pPr eaLnBrk="1" hangingPunct="1">
              <a:spcBef>
                <a:spcPct val="0"/>
              </a:spcBef>
              <a:buFontTx/>
              <a:buNone/>
            </a:pPr>
            <a:r>
              <a:rPr lang="en-US" altLang="en-BE" sz="2400">
                <a:latin typeface="Arial" panose="020B0604020202020204" pitchFamily="34" charset="0"/>
              </a:rPr>
              <a:t>  expensive </a:t>
            </a:r>
            <a:r>
              <a:rPr lang="en-US" altLang="en-BE" sz="2400" b="1">
                <a:latin typeface="Arial" panose="020B0604020202020204" pitchFamily="34" charset="0"/>
              </a:rPr>
              <a:t>false work</a:t>
            </a:r>
            <a:r>
              <a:rPr lang="en-US" altLang="en-BE" sz="2400">
                <a:latin typeface="Arial" panose="020B0604020202020204" pitchFamily="34" charset="0"/>
              </a:rPr>
              <a:t> should be avoided</a:t>
            </a:r>
            <a:endParaRPr lang="en-US" altLang="en-BE" sz="2400" b="1">
              <a:latin typeface="Arial" panose="020B0604020202020204" pitchFamily="34" charset="0"/>
            </a:endParaRPr>
          </a:p>
          <a:p>
            <a:pPr eaLnBrk="1" hangingPunct="1">
              <a:spcBef>
                <a:spcPct val="0"/>
              </a:spcBef>
              <a:buFontTx/>
              <a:buNone/>
            </a:pPr>
            <a:r>
              <a:rPr lang="en-US" altLang="en-BE" sz="2400" b="1">
                <a:latin typeface="Arial" panose="020B0604020202020204" pitchFamily="34" charset="0"/>
              </a:rPr>
              <a:t>  medium sized bars</a:t>
            </a:r>
            <a:r>
              <a:rPr lang="en-US" altLang="en-BE" sz="2400">
                <a:latin typeface="Arial" panose="020B0604020202020204" pitchFamily="34" charset="0"/>
              </a:rPr>
              <a:t> as very large bars are difficult to bend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2">
            <a:extLst>
              <a:ext uri="{FF2B5EF4-FFF2-40B4-BE49-F238E27FC236}">
                <a16:creationId xmlns:a16="http://schemas.microsoft.com/office/drawing/2014/main" id="{A8B8A1F1-6747-057E-C2BE-954D610A157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C87BFBE0-BF93-A944-909A-258BB4D50450}" type="slidenum">
              <a:rPr lang="de-DE" altLang="en-BE" sz="1400"/>
              <a:pPr>
                <a:spcBef>
                  <a:spcPct val="0"/>
                </a:spcBef>
                <a:buFontTx/>
                <a:buNone/>
              </a:pPr>
              <a:t>10</a:t>
            </a:fld>
            <a:endParaRPr lang="de-DE" altLang="en-BE" sz="1400"/>
          </a:p>
        </p:txBody>
      </p:sp>
      <p:sp>
        <p:nvSpPr>
          <p:cNvPr id="13315" name="Text Box 5">
            <a:extLst>
              <a:ext uri="{FF2B5EF4-FFF2-40B4-BE49-F238E27FC236}">
                <a16:creationId xmlns:a16="http://schemas.microsoft.com/office/drawing/2014/main" id="{5209964F-CE5C-CE06-EF45-5C13E9D47042}"/>
              </a:ext>
            </a:extLst>
          </p:cNvPr>
          <p:cNvSpPr txBox="1">
            <a:spLocks noChangeArrowheads="1"/>
          </p:cNvSpPr>
          <p:nvPr/>
        </p:nvSpPr>
        <p:spPr bwMode="auto">
          <a:xfrm>
            <a:off x="609600" y="990600"/>
            <a:ext cx="7993063"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BE" sz="2400">
                <a:latin typeface="Arial" panose="020B0604020202020204" pitchFamily="34" charset="0"/>
              </a:rPr>
              <a:t>The </a:t>
            </a:r>
            <a:r>
              <a:rPr lang="en-US" altLang="en-BE" sz="2400" b="1">
                <a:latin typeface="Arial" panose="020B0604020202020204" pitchFamily="34" charset="0"/>
              </a:rPr>
              <a:t>construction sequence</a:t>
            </a:r>
            <a:r>
              <a:rPr lang="en-US" altLang="en-BE" sz="2400">
                <a:latin typeface="Arial" panose="020B0604020202020204" pitchFamily="34" charset="0"/>
              </a:rPr>
              <a:t> has to be considered along with the </a:t>
            </a:r>
            <a:r>
              <a:rPr lang="en-US" altLang="en-BE" sz="2400" b="1">
                <a:latin typeface="Arial" panose="020B0604020202020204" pitchFamily="34" charset="0"/>
              </a:rPr>
              <a:t>maintenance</a:t>
            </a:r>
            <a:r>
              <a:rPr lang="en-US" altLang="en-BE" sz="2400">
                <a:latin typeface="Arial" panose="020B0604020202020204" pitchFamily="34" charset="0"/>
              </a:rPr>
              <a:t> aspects such as de-silting.</a:t>
            </a:r>
          </a:p>
          <a:p>
            <a:pPr algn="just" eaLnBrk="1" hangingPunct="1">
              <a:spcBef>
                <a:spcPct val="0"/>
              </a:spcBef>
              <a:buFontTx/>
              <a:buNone/>
            </a:pPr>
            <a:r>
              <a:rPr lang="en-US" altLang="en-BE" sz="2400">
                <a:latin typeface="Arial" panose="020B0604020202020204" pitchFamily="34" charset="0"/>
              </a:rPr>
              <a:t>The possibility of </a:t>
            </a:r>
            <a:r>
              <a:rPr lang="en-US" altLang="en-BE" sz="2400" b="1">
                <a:latin typeface="Arial" panose="020B0604020202020204" pitchFamily="34" charset="0"/>
              </a:rPr>
              <a:t>floods</a:t>
            </a:r>
            <a:r>
              <a:rPr lang="en-US" altLang="en-BE" sz="2400">
                <a:latin typeface="Arial" panose="020B0604020202020204" pitchFamily="34" charset="0"/>
              </a:rPr>
              <a:t> and flood </a:t>
            </a:r>
            <a:r>
              <a:rPr lang="en-US" altLang="en-BE" sz="2400" b="1">
                <a:latin typeface="Arial" panose="020B0604020202020204" pitchFamily="34" charset="0"/>
              </a:rPr>
              <a:t>debris</a:t>
            </a:r>
            <a:r>
              <a:rPr lang="en-US" altLang="en-BE" sz="2400">
                <a:latin typeface="Arial" panose="020B0604020202020204" pitchFamily="34" charset="0"/>
              </a:rPr>
              <a:t> during construction should be looked at because they are a problem at that stage. Apart from that </a:t>
            </a:r>
            <a:r>
              <a:rPr lang="en-US" altLang="en-BE" sz="2400" b="1">
                <a:latin typeface="Arial" panose="020B0604020202020204" pitchFamily="34" charset="0"/>
              </a:rPr>
              <a:t>scour</a:t>
            </a:r>
            <a:r>
              <a:rPr lang="en-US" altLang="en-BE" sz="2400">
                <a:latin typeface="Arial" panose="020B0604020202020204" pitchFamily="34" charset="0"/>
              </a:rPr>
              <a:t> is a major cause of bridge failures during its service time. Hence foundations have to be below the </a:t>
            </a:r>
            <a:r>
              <a:rPr lang="en-US" altLang="en-BE" sz="2400" b="1">
                <a:latin typeface="Arial" panose="020B0604020202020204" pitchFamily="34" charset="0"/>
              </a:rPr>
              <a:t>lowest scour level or bed protection works ( </a:t>
            </a:r>
            <a:r>
              <a:rPr lang="en-US" altLang="en-BE" sz="2400">
                <a:latin typeface="Arial" panose="020B0604020202020204" pitchFamily="34" charset="0"/>
              </a:rPr>
              <a:t>gabions, rip rap, etc</a:t>
            </a:r>
            <a:r>
              <a:rPr lang="en-US" altLang="en-BE" sz="2400" b="1">
                <a:latin typeface="Arial" panose="020B0604020202020204" pitchFamily="34" charset="0"/>
              </a:rPr>
              <a:t>) </a:t>
            </a:r>
            <a:r>
              <a:rPr lang="en-US" altLang="en-BE" sz="2400">
                <a:latin typeface="Arial" panose="020B0604020202020204" pitchFamily="34" charset="0"/>
              </a:rPr>
              <a:t>have to be used which are </a:t>
            </a:r>
            <a:r>
              <a:rPr lang="en-US" altLang="en-BE" sz="2400" b="1">
                <a:latin typeface="Arial" panose="020B0604020202020204" pitchFamily="34" charset="0"/>
              </a:rPr>
              <a:t>inexpensive. </a:t>
            </a:r>
            <a:r>
              <a:rPr lang="en-US" altLang="en-BE" sz="2400">
                <a:latin typeface="Arial" panose="020B0604020202020204" pitchFamily="34" charset="0"/>
              </a:rPr>
              <a:t> The bed protection works slow the flow and silting occurs filling the voids in the process stopping the scouring action of water Moreover, </a:t>
            </a:r>
            <a:r>
              <a:rPr lang="en-US" altLang="en-BE" sz="2400" b="1">
                <a:latin typeface="Arial" panose="020B0604020202020204" pitchFamily="34" charset="0"/>
              </a:rPr>
              <a:t>streamlined edges</a:t>
            </a:r>
            <a:r>
              <a:rPr lang="en-US" altLang="en-BE" sz="2400">
                <a:latin typeface="Arial" panose="020B0604020202020204" pitchFamily="34" charset="0"/>
              </a:rPr>
              <a:t> on pier above the foundation also </a:t>
            </a:r>
            <a:r>
              <a:rPr lang="en-US" altLang="en-BE" sz="2400" b="1">
                <a:latin typeface="Arial" panose="020B0604020202020204" pitchFamily="34" charset="0"/>
              </a:rPr>
              <a:t>reduce scour.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F323C25B-9B8D-D033-247D-19207A8F5D39}"/>
              </a:ext>
            </a:extLst>
          </p:cNvPr>
          <p:cNvSpPr>
            <a:spLocks noGrp="1" noChangeArrowheads="1"/>
          </p:cNvSpPr>
          <p:nvPr>
            <p:ph type="title"/>
          </p:nvPr>
        </p:nvSpPr>
        <p:spPr>
          <a:xfrm>
            <a:off x="623888" y="152400"/>
            <a:ext cx="7772400" cy="685800"/>
          </a:xfrm>
        </p:spPr>
        <p:txBody>
          <a:bodyPr/>
          <a:lstStyle/>
          <a:p>
            <a:r>
              <a:rPr lang="en-US" altLang="en-BE" b="1">
                <a:solidFill>
                  <a:srgbClr val="C00000"/>
                </a:solidFill>
                <a:latin typeface="Bahnschrift" panose="020B0502040204020203" pitchFamily="34" charset="0"/>
              </a:rPr>
              <a:t>Construction Procedure</a:t>
            </a:r>
          </a:p>
        </p:txBody>
      </p:sp>
      <p:sp>
        <p:nvSpPr>
          <p:cNvPr id="14339" name="Slide Number Placeholder 3">
            <a:extLst>
              <a:ext uri="{FF2B5EF4-FFF2-40B4-BE49-F238E27FC236}">
                <a16:creationId xmlns:a16="http://schemas.microsoft.com/office/drawing/2014/main" id="{DD97148C-1852-20AC-E325-BFBC5FDB9F6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344250C7-9D8A-E34F-AC36-CA60A7A13646}" type="slidenum">
              <a:rPr lang="de-DE" altLang="en-BE" sz="1400"/>
              <a:pPr>
                <a:spcBef>
                  <a:spcPct val="0"/>
                </a:spcBef>
                <a:buFontTx/>
                <a:buNone/>
              </a:pPr>
              <a:t>11</a:t>
            </a:fld>
            <a:endParaRPr lang="de-DE" altLang="en-BE" sz="1400"/>
          </a:p>
        </p:txBody>
      </p:sp>
      <p:sp>
        <p:nvSpPr>
          <p:cNvPr id="5" name="Rectangle 3">
            <a:extLst>
              <a:ext uri="{FF2B5EF4-FFF2-40B4-BE49-F238E27FC236}">
                <a16:creationId xmlns:a16="http://schemas.microsoft.com/office/drawing/2014/main" id="{7864A26E-AF81-CB59-54F3-85784939D6DA}"/>
              </a:ext>
            </a:extLst>
          </p:cNvPr>
          <p:cNvSpPr txBox="1">
            <a:spLocks noChangeArrowheads="1"/>
          </p:cNvSpPr>
          <p:nvPr/>
        </p:nvSpPr>
        <p:spPr bwMode="auto">
          <a:xfrm>
            <a:off x="395288" y="990600"/>
            <a:ext cx="8229600" cy="5256213"/>
          </a:xfrm>
          <a:prstGeom prst="rect">
            <a:avLst/>
          </a:prstGeom>
          <a:noFill/>
          <a:ln>
            <a:noFill/>
          </a:ln>
        </p:spPr>
        <p:txBody>
          <a:bodyPr/>
          <a:lstStyle>
            <a:lvl1pPr marL="342900" indent="-342900" algn="l" rtl="0" eaLnBrk="0" fontAlgn="base" hangingPunct="0">
              <a:spcBef>
                <a:spcPct val="20000"/>
              </a:spcBef>
              <a:spcAft>
                <a:spcPct val="0"/>
              </a:spcAft>
              <a:buClr>
                <a:schemeClr val="accent1"/>
              </a:buClr>
              <a:buFont typeface="Wingding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itchFamily="2" charset="2"/>
              <a:buChar char="¡"/>
              <a:defRPr sz="2700">
                <a:solidFill>
                  <a:schemeClr val="tx1"/>
                </a:solidFill>
                <a:latin typeface="+mn-lt"/>
              </a:defRPr>
            </a:lvl2pPr>
            <a:lvl3pPr marL="1143000" indent="-228600" algn="l" rtl="0" eaLnBrk="0" fontAlgn="base" hangingPunct="0">
              <a:spcBef>
                <a:spcPct val="20000"/>
              </a:spcBef>
              <a:spcAft>
                <a:spcPct val="0"/>
              </a:spcAft>
              <a:buClr>
                <a:schemeClr val="accent1"/>
              </a:buClr>
              <a:buFont typeface="Wingdings" pitchFamily="2" charset="2"/>
              <a:buChar char="l"/>
              <a:defRPr sz="2300">
                <a:solidFill>
                  <a:schemeClr val="tx1"/>
                </a:solidFill>
                <a:latin typeface="+mn-lt"/>
              </a:defRPr>
            </a:lvl3pPr>
            <a:lvl4pPr marL="1600200" indent="-228600" algn="l" rtl="0" eaLnBrk="0" fontAlgn="base" hangingPunct="0">
              <a:spcBef>
                <a:spcPct val="20000"/>
              </a:spcBef>
              <a:spcAft>
                <a:spcPct val="0"/>
              </a:spcAft>
              <a:buClr>
                <a:schemeClr val="accent1"/>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a:lstStyle>
          <a:p>
            <a:pPr eaLnBrk="1" hangingPunct="1">
              <a:lnSpc>
                <a:spcPct val="80000"/>
              </a:lnSpc>
              <a:buClr>
                <a:srgbClr val="CCCCFF"/>
              </a:buClr>
              <a:defRPr/>
            </a:pPr>
            <a:r>
              <a:rPr lang="en-US" sz="2400" kern="0" dirty="0">
                <a:solidFill>
                  <a:srgbClr val="000000"/>
                </a:solidFill>
                <a:latin typeface="Arial"/>
              </a:rPr>
              <a:t>It is cheaper to </a:t>
            </a:r>
            <a:r>
              <a:rPr lang="en-US" sz="2400" b="1" kern="0" dirty="0">
                <a:solidFill>
                  <a:srgbClr val="000000"/>
                </a:solidFill>
                <a:latin typeface="Arial"/>
              </a:rPr>
              <a:t>divert the river</a:t>
            </a:r>
            <a:r>
              <a:rPr lang="en-US" sz="2400" kern="0" dirty="0">
                <a:solidFill>
                  <a:srgbClr val="000000"/>
                </a:solidFill>
                <a:latin typeface="Arial"/>
              </a:rPr>
              <a:t> and construct in the dry. But when the condition doesn’t allow then foundations are constructed in </a:t>
            </a:r>
            <a:r>
              <a:rPr lang="en-US" sz="2400" b="1" kern="0" dirty="0">
                <a:solidFill>
                  <a:srgbClr val="000000"/>
                </a:solidFill>
                <a:latin typeface="Arial"/>
              </a:rPr>
              <a:t>cofferdams.</a:t>
            </a:r>
          </a:p>
          <a:p>
            <a:pPr eaLnBrk="1" hangingPunct="1">
              <a:lnSpc>
                <a:spcPct val="80000"/>
              </a:lnSpc>
              <a:buClr>
                <a:srgbClr val="CCCCFF"/>
              </a:buClr>
              <a:buFont typeface="Wingdings" pitchFamily="2" charset="2"/>
              <a:buNone/>
              <a:defRPr/>
            </a:pPr>
            <a:endParaRPr lang="en-US" sz="2400" b="1" kern="0" dirty="0">
              <a:solidFill>
                <a:srgbClr val="000000"/>
              </a:solidFill>
              <a:latin typeface="Arial"/>
            </a:endParaRPr>
          </a:p>
          <a:p>
            <a:pPr algn="just" eaLnBrk="1" hangingPunct="1">
              <a:lnSpc>
                <a:spcPct val="80000"/>
              </a:lnSpc>
              <a:buClr>
                <a:srgbClr val="CCCCFF"/>
              </a:buClr>
              <a:defRPr/>
            </a:pPr>
            <a:r>
              <a:rPr lang="en-US" sz="2400" kern="0" dirty="0">
                <a:solidFill>
                  <a:srgbClr val="000000"/>
                </a:solidFill>
                <a:latin typeface="Arial"/>
              </a:rPr>
              <a:t>The sheet pilling used for cofferdams can be left for scour protection. Also, subsidence of a foundation is avoided by grouting the weak soil areas (voids) or by bridging the voids. In addition, spread foundation is better in resisting differential settlement. Soil description should be in accordance to standards which are locally used. Soil data should be obtained for depth of up to the loading depth (pressure bulbs). The actual soil conditions should be compared to the laboratory results. Sometimes pile tests are done on the site to get a realistic data for design. On locations requiring piles, plate bearing tests may be done to see the possibility of eliminating use of piles.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2">
            <a:extLst>
              <a:ext uri="{FF2B5EF4-FFF2-40B4-BE49-F238E27FC236}">
                <a16:creationId xmlns:a16="http://schemas.microsoft.com/office/drawing/2014/main" id="{2D5B4BB1-9E2E-79D3-28EF-D51F5C2C535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89E97069-B1BC-1F4F-92EC-88358908DC3D}" type="slidenum">
              <a:rPr lang="de-DE" altLang="en-BE" sz="1400"/>
              <a:pPr>
                <a:spcBef>
                  <a:spcPct val="0"/>
                </a:spcBef>
                <a:buFontTx/>
                <a:buNone/>
              </a:pPr>
              <a:t>12</a:t>
            </a:fld>
            <a:endParaRPr lang="de-DE" altLang="en-BE" sz="1400"/>
          </a:p>
        </p:txBody>
      </p:sp>
      <p:sp>
        <p:nvSpPr>
          <p:cNvPr id="15363" name="Text Box 2">
            <a:extLst>
              <a:ext uri="{FF2B5EF4-FFF2-40B4-BE49-F238E27FC236}">
                <a16:creationId xmlns:a16="http://schemas.microsoft.com/office/drawing/2014/main" id="{E84C9D1D-6FCF-34C5-FA30-3C0237892ED2}"/>
              </a:ext>
            </a:extLst>
          </p:cNvPr>
          <p:cNvSpPr txBox="1">
            <a:spLocks noChangeArrowheads="1"/>
          </p:cNvSpPr>
          <p:nvPr/>
        </p:nvSpPr>
        <p:spPr bwMode="auto">
          <a:xfrm>
            <a:off x="381000" y="117475"/>
            <a:ext cx="8610600"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BE" sz="2400">
                <a:latin typeface="Arial" panose="020B0604020202020204" pitchFamily="34" charset="0"/>
              </a:rPr>
              <a:t>It is always advisable that the </a:t>
            </a:r>
            <a:r>
              <a:rPr lang="en-US" altLang="en-BE" sz="2400" b="1">
                <a:latin typeface="Arial" panose="020B0604020202020204" pitchFamily="34" charset="0"/>
              </a:rPr>
              <a:t>designer </a:t>
            </a:r>
            <a:r>
              <a:rPr lang="en-US" altLang="en-BE" sz="2400">
                <a:latin typeface="Arial" panose="020B0604020202020204" pitchFamily="34" charset="0"/>
              </a:rPr>
              <a:t>should be </a:t>
            </a:r>
            <a:r>
              <a:rPr lang="en-US" altLang="en-BE" sz="2400" b="1">
                <a:latin typeface="Arial" panose="020B0604020202020204" pitchFamily="34" charset="0"/>
              </a:rPr>
              <a:t>involved </a:t>
            </a:r>
            <a:r>
              <a:rPr lang="en-US" altLang="en-BE" sz="2400">
                <a:latin typeface="Arial" panose="020B0604020202020204" pitchFamily="34" charset="0"/>
              </a:rPr>
              <a:t>in the site investigations whereby the designer gets the </a:t>
            </a:r>
            <a:r>
              <a:rPr lang="en-US" altLang="en-BE" sz="2400" b="1">
                <a:latin typeface="Arial" panose="020B0604020202020204" pitchFamily="34" charset="0"/>
              </a:rPr>
              <a:t>feedback,</a:t>
            </a:r>
            <a:r>
              <a:rPr lang="en-US" altLang="en-BE" sz="2400">
                <a:latin typeface="Arial" panose="020B0604020202020204" pitchFamily="34" charset="0"/>
              </a:rPr>
              <a:t> </a:t>
            </a:r>
            <a:r>
              <a:rPr lang="en-US" altLang="en-BE" sz="2400" b="1">
                <a:latin typeface="Arial" panose="020B0604020202020204" pitchFamily="34" charset="0"/>
              </a:rPr>
              <a:t>proposes</a:t>
            </a:r>
            <a:r>
              <a:rPr lang="en-US" altLang="en-BE" sz="2400">
                <a:latin typeface="Arial" panose="020B0604020202020204" pitchFamily="34" charset="0"/>
              </a:rPr>
              <a:t> locations for investigations and supervises the investigation.</a:t>
            </a:r>
            <a:endParaRPr lang="en-US" altLang="en-BE" sz="2400" b="1">
              <a:latin typeface="Arial" panose="020B0604020202020204" pitchFamily="34" charset="0"/>
            </a:endParaRPr>
          </a:p>
          <a:p>
            <a:pPr>
              <a:spcBef>
                <a:spcPct val="0"/>
              </a:spcBef>
              <a:buFontTx/>
              <a:buNone/>
            </a:pPr>
            <a:r>
              <a:rPr lang="en-US" altLang="en-BE" sz="2400" b="1">
                <a:latin typeface="Arial" panose="020B0604020202020204" pitchFamily="34" charset="0"/>
              </a:rPr>
              <a:t>Ground water</a:t>
            </a:r>
            <a:r>
              <a:rPr lang="en-US" altLang="en-BE" sz="2400">
                <a:latin typeface="Arial" panose="020B0604020202020204" pitchFamily="34" charset="0"/>
              </a:rPr>
              <a:t> may present a problem as it leads to:</a:t>
            </a:r>
            <a:endParaRPr lang="en-US" altLang="en-BE" sz="2400" b="1">
              <a:latin typeface="Arial" panose="020B0604020202020204" pitchFamily="34" charset="0"/>
            </a:endParaRPr>
          </a:p>
          <a:p>
            <a:pPr>
              <a:spcBef>
                <a:spcPct val="0"/>
              </a:spcBef>
              <a:buFontTx/>
              <a:buNone/>
            </a:pPr>
            <a:r>
              <a:rPr lang="en-US" altLang="en-BE" sz="2400" b="1">
                <a:latin typeface="Arial" panose="020B0604020202020204" pitchFamily="34" charset="0"/>
              </a:rPr>
              <a:t> - Reduced bearing capacity </a:t>
            </a:r>
            <a:r>
              <a:rPr lang="en-US" altLang="en-BE" sz="2400">
                <a:latin typeface="Arial" panose="020B0604020202020204" pitchFamily="34" charset="0"/>
              </a:rPr>
              <a:t>of substrata</a:t>
            </a:r>
          </a:p>
          <a:p>
            <a:pPr>
              <a:spcBef>
                <a:spcPct val="0"/>
              </a:spcBef>
              <a:buFontTx/>
              <a:buNone/>
            </a:pPr>
            <a:r>
              <a:rPr lang="en-US" altLang="en-BE" sz="2400">
                <a:latin typeface="Arial" panose="020B0604020202020204" pitchFamily="34" charset="0"/>
              </a:rPr>
              <a:t> - Increased </a:t>
            </a:r>
            <a:r>
              <a:rPr lang="en-US" altLang="en-BE" sz="2400" b="1">
                <a:latin typeface="Arial" panose="020B0604020202020204" pitchFamily="34" charset="0"/>
              </a:rPr>
              <a:t>lateral pressure</a:t>
            </a:r>
            <a:endParaRPr lang="en-US" altLang="en-BE" sz="2400">
              <a:latin typeface="Arial" panose="020B0604020202020204" pitchFamily="34" charset="0"/>
            </a:endParaRPr>
          </a:p>
          <a:p>
            <a:pPr>
              <a:spcBef>
                <a:spcPct val="0"/>
              </a:spcBef>
              <a:buFontTx/>
              <a:buNone/>
            </a:pPr>
            <a:r>
              <a:rPr lang="en-US" altLang="en-BE" sz="2400">
                <a:latin typeface="Arial" panose="020B0604020202020204" pitchFamily="34" charset="0"/>
              </a:rPr>
              <a:t> - Reduces</a:t>
            </a:r>
            <a:r>
              <a:rPr lang="en-US" altLang="en-BE" sz="2400" b="1">
                <a:latin typeface="Arial" panose="020B0604020202020204" pitchFamily="34" charset="0"/>
              </a:rPr>
              <a:t> stability </a:t>
            </a:r>
            <a:r>
              <a:rPr lang="en-US" altLang="en-BE" sz="2400">
                <a:latin typeface="Arial" panose="020B0604020202020204" pitchFamily="34" charset="0"/>
              </a:rPr>
              <a:t>of</a:t>
            </a:r>
            <a:r>
              <a:rPr lang="en-US" altLang="en-BE" sz="2400" b="1">
                <a:latin typeface="Arial" panose="020B0604020202020204" pitchFamily="34" charset="0"/>
              </a:rPr>
              <a:t> slopes </a:t>
            </a:r>
            <a:r>
              <a:rPr lang="en-US" altLang="en-BE" sz="2400">
                <a:latin typeface="Arial" panose="020B0604020202020204" pitchFamily="34" charset="0"/>
              </a:rPr>
              <a:t>and </a:t>
            </a:r>
            <a:r>
              <a:rPr lang="en-US" altLang="en-BE" sz="2400" b="1">
                <a:latin typeface="Arial" panose="020B0604020202020204" pitchFamily="34" charset="0"/>
              </a:rPr>
              <a:t>banks</a:t>
            </a:r>
            <a:endParaRPr lang="en-US" altLang="en-BE" sz="2400">
              <a:latin typeface="Arial" panose="020B0604020202020204" pitchFamily="34" charset="0"/>
            </a:endParaRPr>
          </a:p>
          <a:p>
            <a:pPr>
              <a:spcBef>
                <a:spcPct val="0"/>
              </a:spcBef>
              <a:buFontTx/>
              <a:buNone/>
            </a:pPr>
            <a:r>
              <a:rPr lang="en-US" altLang="en-BE" sz="2400">
                <a:latin typeface="Arial" panose="020B0604020202020204" pitchFamily="34" charset="0"/>
              </a:rPr>
              <a:t>Therefore </a:t>
            </a:r>
            <a:r>
              <a:rPr lang="en-US" altLang="en-BE" sz="2400" b="1">
                <a:latin typeface="Arial" panose="020B0604020202020204" pitchFamily="34" charset="0"/>
              </a:rPr>
              <a:t>ground water level</a:t>
            </a:r>
            <a:r>
              <a:rPr lang="en-US" altLang="en-BE" sz="2400">
                <a:latin typeface="Arial" panose="020B0604020202020204" pitchFamily="34" charset="0"/>
              </a:rPr>
              <a:t> should be known. But most </a:t>
            </a:r>
            <a:r>
              <a:rPr lang="en-US" altLang="en-BE" sz="2400" b="1">
                <a:latin typeface="Arial" panose="020B0604020202020204" pitchFamily="34" charset="0"/>
              </a:rPr>
              <a:t>ground water</a:t>
            </a:r>
            <a:r>
              <a:rPr lang="en-US" altLang="en-BE" sz="2400">
                <a:latin typeface="Arial" panose="020B0604020202020204" pitchFamily="34" charset="0"/>
              </a:rPr>
              <a:t> can be removed and controlled by </a:t>
            </a:r>
            <a:r>
              <a:rPr lang="en-US" altLang="en-BE" sz="2400" b="1">
                <a:latin typeface="Arial" panose="020B0604020202020204" pitchFamily="34" charset="0"/>
              </a:rPr>
              <a:t>pumps.</a:t>
            </a:r>
            <a:r>
              <a:rPr lang="en-US" altLang="en-BE" sz="2400">
                <a:latin typeface="Arial" panose="020B0604020202020204" pitchFamily="34" charset="0"/>
              </a:rPr>
              <a:t> Where it is </a:t>
            </a:r>
            <a:r>
              <a:rPr lang="en-US" altLang="en-BE" sz="2400" b="1">
                <a:latin typeface="Arial" panose="020B0604020202020204" pitchFamily="34" charset="0"/>
              </a:rPr>
              <a:t>impossible </a:t>
            </a:r>
            <a:r>
              <a:rPr lang="en-US" altLang="en-BE" sz="2400">
                <a:latin typeface="Arial" panose="020B0604020202020204" pitchFamily="34" charset="0"/>
              </a:rPr>
              <a:t>to de-water then construction is done </a:t>
            </a:r>
            <a:r>
              <a:rPr lang="en-US" altLang="en-BE" sz="2400" b="1">
                <a:latin typeface="Arial" panose="020B0604020202020204" pitchFamily="34" charset="0"/>
              </a:rPr>
              <a:t>under water </a:t>
            </a:r>
            <a:r>
              <a:rPr lang="en-US" altLang="en-BE" sz="2400">
                <a:latin typeface="Arial" panose="020B0604020202020204" pitchFamily="34" charset="0"/>
              </a:rPr>
              <a:t>by mass concrete</a:t>
            </a:r>
            <a:r>
              <a:rPr lang="en-US" altLang="en-BE" sz="2400" b="1">
                <a:latin typeface="Arial" panose="020B0604020202020204" pitchFamily="34" charset="0"/>
              </a:rPr>
              <a:t>.</a:t>
            </a:r>
            <a:endParaRPr lang="en-US" altLang="en-BE" sz="2400">
              <a:latin typeface="Arial" panose="020B0604020202020204" pitchFamily="34" charset="0"/>
            </a:endParaRPr>
          </a:p>
          <a:p>
            <a:pPr>
              <a:spcBef>
                <a:spcPct val="0"/>
              </a:spcBef>
              <a:buFontTx/>
              <a:buNone/>
            </a:pPr>
            <a:r>
              <a:rPr lang="en-US" altLang="en-BE" sz="2400">
                <a:latin typeface="Arial" panose="020B0604020202020204" pitchFamily="34" charset="0"/>
              </a:rPr>
              <a:t>The other data is obtained from the </a:t>
            </a:r>
            <a:r>
              <a:rPr lang="en-US" altLang="en-BE" sz="2400" b="1">
                <a:latin typeface="Arial" panose="020B0604020202020204" pitchFamily="34" charset="0"/>
              </a:rPr>
              <a:t>bridge</a:t>
            </a:r>
            <a:r>
              <a:rPr lang="en-US" altLang="en-BE" sz="2400">
                <a:latin typeface="Arial" panose="020B0604020202020204" pitchFamily="34" charset="0"/>
              </a:rPr>
              <a:t> </a:t>
            </a:r>
            <a:r>
              <a:rPr lang="en-US" altLang="en-BE" sz="2400" b="1">
                <a:latin typeface="Arial" panose="020B0604020202020204" pitchFamily="34" charset="0"/>
              </a:rPr>
              <a:t>deck design</a:t>
            </a:r>
            <a:r>
              <a:rPr lang="en-US" altLang="en-BE" sz="2400">
                <a:latin typeface="Arial" panose="020B0604020202020204" pitchFamily="34" charset="0"/>
              </a:rPr>
              <a:t> whereby the following is determined:-</a:t>
            </a:r>
            <a:endParaRPr lang="en-US" altLang="en-BE" sz="2400" b="1">
              <a:latin typeface="Arial" panose="020B0604020202020204" pitchFamily="34" charset="0"/>
            </a:endParaRPr>
          </a:p>
          <a:p>
            <a:pPr>
              <a:spcBef>
                <a:spcPct val="0"/>
              </a:spcBef>
            </a:pPr>
            <a:r>
              <a:rPr lang="en-US" altLang="en-BE" sz="2400" b="1">
                <a:latin typeface="Arial" panose="020B0604020202020204" pitchFamily="34" charset="0"/>
              </a:rPr>
              <a:t>  Number</a:t>
            </a:r>
            <a:r>
              <a:rPr lang="en-US" altLang="en-BE" sz="2400">
                <a:latin typeface="Arial" panose="020B0604020202020204" pitchFamily="34" charset="0"/>
              </a:rPr>
              <a:t> of foundations</a:t>
            </a:r>
            <a:endParaRPr lang="en-US" altLang="en-BE" sz="2400" b="1">
              <a:latin typeface="Arial" panose="020B0604020202020204" pitchFamily="34" charset="0"/>
            </a:endParaRPr>
          </a:p>
          <a:p>
            <a:pPr>
              <a:spcBef>
                <a:spcPct val="0"/>
              </a:spcBef>
            </a:pPr>
            <a:r>
              <a:rPr lang="en-US" altLang="en-BE" sz="2400" b="1">
                <a:latin typeface="Arial" panose="020B0604020202020204" pitchFamily="34" charset="0"/>
              </a:rPr>
              <a:t>  Loading</a:t>
            </a:r>
            <a:r>
              <a:rPr lang="en-US" altLang="en-BE" sz="2400">
                <a:latin typeface="Arial" panose="020B0604020202020204" pitchFamily="34" charset="0"/>
              </a:rPr>
              <a:t> on foundations</a:t>
            </a:r>
            <a:endParaRPr lang="en-US" altLang="en-BE" sz="2400" b="1">
              <a:latin typeface="Arial" panose="020B0604020202020204" pitchFamily="34" charset="0"/>
            </a:endParaRPr>
          </a:p>
          <a:p>
            <a:pPr>
              <a:spcBef>
                <a:spcPct val="0"/>
              </a:spcBef>
            </a:pPr>
            <a:r>
              <a:rPr lang="en-US" altLang="en-BE" sz="2400" b="1">
                <a:latin typeface="Arial" panose="020B0604020202020204" pitchFamily="34" charset="0"/>
              </a:rPr>
              <a:t>  Size</a:t>
            </a:r>
            <a:r>
              <a:rPr lang="en-US" altLang="en-BE" sz="2400">
                <a:latin typeface="Arial" panose="020B0604020202020204" pitchFamily="34" charset="0"/>
              </a:rPr>
              <a:t> of foundations</a:t>
            </a:r>
            <a:endParaRPr lang="en-US" altLang="en-BE" sz="2400" b="1">
              <a:latin typeface="Arial" panose="020B0604020202020204" pitchFamily="34" charset="0"/>
            </a:endParaRPr>
          </a:p>
          <a:p>
            <a:pPr>
              <a:spcBef>
                <a:spcPct val="0"/>
              </a:spcBef>
            </a:pPr>
            <a:r>
              <a:rPr lang="en-US" altLang="en-BE" sz="2400" b="1">
                <a:latin typeface="Arial" panose="020B0604020202020204" pitchFamily="34" charset="0"/>
              </a:rPr>
              <a:t>  Location</a:t>
            </a:r>
            <a:r>
              <a:rPr lang="en-US" altLang="en-BE" sz="2400">
                <a:latin typeface="Arial" panose="020B0604020202020204" pitchFamily="34" charset="0"/>
              </a:rPr>
              <a:t> of foundations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8D8ABFAE-2720-09EC-C13E-A2813327080F}"/>
              </a:ext>
            </a:extLst>
          </p:cNvPr>
          <p:cNvSpPr>
            <a:spLocks noGrp="1" noChangeArrowheads="1"/>
          </p:cNvSpPr>
          <p:nvPr>
            <p:ph type="title"/>
          </p:nvPr>
        </p:nvSpPr>
        <p:spPr>
          <a:xfrm>
            <a:off x="649288" y="228600"/>
            <a:ext cx="7772400" cy="1143000"/>
          </a:xfrm>
        </p:spPr>
        <p:txBody>
          <a:bodyPr/>
          <a:lstStyle/>
          <a:p>
            <a:r>
              <a:rPr lang="en-US" altLang="en-BE" sz="4800">
                <a:solidFill>
                  <a:srgbClr val="C00000"/>
                </a:solidFill>
                <a:latin typeface="Bahnschrift SemiBold" panose="020B0502040204020203" pitchFamily="34" charset="0"/>
              </a:rPr>
              <a:t>Types of Foundations</a:t>
            </a:r>
          </a:p>
        </p:txBody>
      </p:sp>
      <p:sp>
        <p:nvSpPr>
          <p:cNvPr id="16387" name="Slide Number Placeholder 3">
            <a:extLst>
              <a:ext uri="{FF2B5EF4-FFF2-40B4-BE49-F238E27FC236}">
                <a16:creationId xmlns:a16="http://schemas.microsoft.com/office/drawing/2014/main" id="{F2243ED0-7888-2C08-AA6D-96D5F4D7B66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F62748A4-3BAD-3442-8BA5-1EEA689AE58C}" type="slidenum">
              <a:rPr lang="de-DE" altLang="en-BE" sz="1400"/>
              <a:pPr>
                <a:spcBef>
                  <a:spcPct val="0"/>
                </a:spcBef>
                <a:buFontTx/>
                <a:buNone/>
              </a:pPr>
              <a:t>13</a:t>
            </a:fld>
            <a:endParaRPr lang="de-DE" altLang="en-BE" sz="1400"/>
          </a:p>
        </p:txBody>
      </p:sp>
      <p:sp>
        <p:nvSpPr>
          <p:cNvPr id="5" name="Rectangle 3">
            <a:extLst>
              <a:ext uri="{FF2B5EF4-FFF2-40B4-BE49-F238E27FC236}">
                <a16:creationId xmlns:a16="http://schemas.microsoft.com/office/drawing/2014/main" id="{2D43ED45-6B89-9A84-1442-043A279B9F10}"/>
              </a:ext>
            </a:extLst>
          </p:cNvPr>
          <p:cNvSpPr txBox="1">
            <a:spLocks noChangeArrowheads="1"/>
          </p:cNvSpPr>
          <p:nvPr/>
        </p:nvSpPr>
        <p:spPr bwMode="auto">
          <a:xfrm>
            <a:off x="468313" y="1268413"/>
            <a:ext cx="8135937" cy="5329237"/>
          </a:xfrm>
          <a:prstGeom prst="rect">
            <a:avLst/>
          </a:prstGeom>
          <a:noFill/>
          <a:ln>
            <a:noFill/>
          </a:ln>
        </p:spPr>
        <p:txBody>
          <a:bodyPr/>
          <a:lstStyle>
            <a:lvl1pPr marL="342900" indent="-342900" algn="l" rtl="0" eaLnBrk="0" fontAlgn="base" hangingPunct="0">
              <a:spcBef>
                <a:spcPct val="20000"/>
              </a:spcBef>
              <a:spcAft>
                <a:spcPct val="0"/>
              </a:spcAft>
              <a:buClr>
                <a:schemeClr val="accent1"/>
              </a:buClr>
              <a:buFont typeface="Wingding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itchFamily="2" charset="2"/>
              <a:buChar char="¡"/>
              <a:defRPr sz="2700">
                <a:solidFill>
                  <a:schemeClr val="tx1"/>
                </a:solidFill>
                <a:latin typeface="+mn-lt"/>
              </a:defRPr>
            </a:lvl2pPr>
            <a:lvl3pPr marL="1143000" indent="-228600" algn="l" rtl="0" eaLnBrk="0" fontAlgn="base" hangingPunct="0">
              <a:spcBef>
                <a:spcPct val="20000"/>
              </a:spcBef>
              <a:spcAft>
                <a:spcPct val="0"/>
              </a:spcAft>
              <a:buClr>
                <a:schemeClr val="accent1"/>
              </a:buClr>
              <a:buFont typeface="Wingdings" pitchFamily="2" charset="2"/>
              <a:buChar char="l"/>
              <a:defRPr sz="2300">
                <a:solidFill>
                  <a:schemeClr val="tx1"/>
                </a:solidFill>
                <a:latin typeface="+mn-lt"/>
              </a:defRPr>
            </a:lvl3pPr>
            <a:lvl4pPr marL="1600200" indent="-228600" algn="l" rtl="0" eaLnBrk="0" fontAlgn="base" hangingPunct="0">
              <a:spcBef>
                <a:spcPct val="20000"/>
              </a:spcBef>
              <a:spcAft>
                <a:spcPct val="0"/>
              </a:spcAft>
              <a:buClr>
                <a:schemeClr val="accent1"/>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a:lstStyle>
          <a:p>
            <a:pPr eaLnBrk="1" hangingPunct="1">
              <a:lnSpc>
                <a:spcPct val="130000"/>
              </a:lnSpc>
              <a:buClr>
                <a:srgbClr val="CCCCFF"/>
              </a:buClr>
              <a:buFont typeface="Wingdings" pitchFamily="2" charset="2"/>
              <a:buNone/>
              <a:defRPr/>
            </a:pPr>
            <a:r>
              <a:rPr lang="en-US" sz="2800" kern="0" dirty="0">
                <a:solidFill>
                  <a:srgbClr val="000000"/>
                </a:solidFill>
                <a:latin typeface="Arial"/>
              </a:rPr>
              <a:t>There are two basic types of foundations: </a:t>
            </a:r>
            <a:endParaRPr lang="en-US" sz="2800" b="1" kern="0" dirty="0">
              <a:solidFill>
                <a:srgbClr val="000000"/>
              </a:solidFill>
              <a:latin typeface="Arial"/>
            </a:endParaRPr>
          </a:p>
          <a:p>
            <a:pPr eaLnBrk="1" hangingPunct="1">
              <a:lnSpc>
                <a:spcPct val="130000"/>
              </a:lnSpc>
              <a:buClr>
                <a:srgbClr val="CCCCFF"/>
              </a:buClr>
              <a:defRPr/>
            </a:pPr>
            <a:r>
              <a:rPr lang="en-US" sz="2800" b="1" kern="0" dirty="0">
                <a:solidFill>
                  <a:srgbClr val="000000"/>
                </a:solidFill>
                <a:latin typeface="Arial"/>
              </a:rPr>
              <a:t>SHALLOW FOUNDATIONS;</a:t>
            </a:r>
            <a:r>
              <a:rPr lang="en-US" sz="2800" kern="0" dirty="0">
                <a:solidFill>
                  <a:srgbClr val="000000"/>
                </a:solidFill>
                <a:latin typeface="Arial"/>
              </a:rPr>
              <a:t> transfer the load to soil at the base of the substructure </a:t>
            </a:r>
            <a:endParaRPr lang="en-US" sz="2800" b="1" kern="0" dirty="0">
              <a:solidFill>
                <a:srgbClr val="000000"/>
              </a:solidFill>
              <a:latin typeface="Arial"/>
            </a:endParaRPr>
          </a:p>
          <a:p>
            <a:pPr eaLnBrk="1" hangingPunct="1">
              <a:lnSpc>
                <a:spcPct val="130000"/>
              </a:lnSpc>
              <a:buClr>
                <a:srgbClr val="CCCCFF"/>
              </a:buClr>
              <a:defRPr/>
            </a:pPr>
            <a:r>
              <a:rPr lang="en-US" sz="2800" b="1" kern="0" dirty="0">
                <a:solidFill>
                  <a:srgbClr val="000000"/>
                </a:solidFill>
                <a:latin typeface="Arial"/>
              </a:rPr>
              <a:t>DEEP FOUNDATIONS;</a:t>
            </a:r>
            <a:r>
              <a:rPr lang="en-US" sz="2800" kern="0" dirty="0">
                <a:solidFill>
                  <a:srgbClr val="000000"/>
                </a:solidFill>
                <a:latin typeface="Arial"/>
              </a:rPr>
              <a:t> transfer loads far  below the substructure. </a:t>
            </a:r>
          </a:p>
          <a:p>
            <a:pPr eaLnBrk="1" hangingPunct="1">
              <a:lnSpc>
                <a:spcPct val="130000"/>
              </a:lnSpc>
              <a:buClr>
                <a:srgbClr val="CCCCFF"/>
              </a:buClr>
              <a:buFont typeface="Wingdings" pitchFamily="2" charset="2"/>
              <a:buNone/>
              <a:defRPr/>
            </a:pPr>
            <a:r>
              <a:rPr lang="en-US" sz="2800" kern="0" dirty="0">
                <a:solidFill>
                  <a:srgbClr val="000000"/>
                </a:solidFill>
                <a:latin typeface="Arial"/>
              </a:rPr>
              <a:t>   These foundations penetrate through ‘poor’ soil until a satisfactory bearing stratum is reached.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5D744F17-E522-DCC8-7E38-7D891892B131}"/>
              </a:ext>
            </a:extLst>
          </p:cNvPr>
          <p:cNvSpPr>
            <a:spLocks noGrp="1" noChangeArrowheads="1"/>
          </p:cNvSpPr>
          <p:nvPr>
            <p:ph type="title"/>
          </p:nvPr>
        </p:nvSpPr>
        <p:spPr>
          <a:xfrm>
            <a:off x="685800" y="304800"/>
            <a:ext cx="7772400" cy="685800"/>
          </a:xfrm>
        </p:spPr>
        <p:txBody>
          <a:bodyPr/>
          <a:lstStyle/>
          <a:p>
            <a:r>
              <a:rPr lang="en-US" altLang="en-BE">
                <a:solidFill>
                  <a:srgbClr val="C00000"/>
                </a:solidFill>
                <a:latin typeface="Bahnschrift SemiBold" panose="020B0502040204020203" pitchFamily="34" charset="0"/>
              </a:rPr>
              <a:t>Types of Foundations</a:t>
            </a:r>
          </a:p>
        </p:txBody>
      </p:sp>
      <p:sp>
        <p:nvSpPr>
          <p:cNvPr id="17411" name="Slide Number Placeholder 3">
            <a:extLst>
              <a:ext uri="{FF2B5EF4-FFF2-40B4-BE49-F238E27FC236}">
                <a16:creationId xmlns:a16="http://schemas.microsoft.com/office/drawing/2014/main" id="{F56806B5-46A2-4E5C-92BF-9B4D7A2AE60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FA70EBA0-E64F-0048-8F54-34AE8F4768F3}" type="slidenum">
              <a:rPr lang="de-DE" altLang="en-BE" sz="1400"/>
              <a:pPr>
                <a:spcBef>
                  <a:spcPct val="0"/>
                </a:spcBef>
                <a:buFontTx/>
                <a:buNone/>
              </a:pPr>
              <a:t>14</a:t>
            </a:fld>
            <a:endParaRPr lang="de-DE" altLang="en-BE" sz="1400"/>
          </a:p>
        </p:txBody>
      </p:sp>
      <p:graphicFrame>
        <p:nvGraphicFramePr>
          <p:cNvPr id="17412" name="Object 4">
            <a:extLst>
              <a:ext uri="{FF2B5EF4-FFF2-40B4-BE49-F238E27FC236}">
                <a16:creationId xmlns:a16="http://schemas.microsoft.com/office/drawing/2014/main" id="{880B8400-45CD-9656-35DA-E8C443BBE756}"/>
              </a:ext>
            </a:extLst>
          </p:cNvPr>
          <p:cNvGraphicFramePr>
            <a:graphicFrameLocks noChangeAspect="1"/>
          </p:cNvGraphicFramePr>
          <p:nvPr/>
        </p:nvGraphicFramePr>
        <p:xfrm>
          <a:off x="23813" y="2057400"/>
          <a:ext cx="9144000" cy="3224213"/>
        </p:xfrm>
        <a:graphic>
          <a:graphicData uri="http://schemas.openxmlformats.org/presentationml/2006/ole">
            <mc:AlternateContent xmlns:mc="http://schemas.openxmlformats.org/markup-compatibility/2006">
              <mc:Choice xmlns:v="urn:schemas-microsoft-com:vml" Requires="v">
                <p:oleObj r:id="rId2" imgW="84493100" imgH="29781500" progId="">
                  <p:embed/>
                </p:oleObj>
              </mc:Choice>
              <mc:Fallback>
                <p:oleObj r:id="rId2" imgW="84493100" imgH="29781500" progId="">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2057400"/>
                        <a:ext cx="9144000" cy="322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5">
            <a:extLst>
              <a:ext uri="{FF2B5EF4-FFF2-40B4-BE49-F238E27FC236}">
                <a16:creationId xmlns:a16="http://schemas.microsoft.com/office/drawing/2014/main" id="{FA3D9CE1-B254-39B8-C38C-2DAE2B88E2B1}"/>
              </a:ext>
            </a:extLst>
          </p:cNvPr>
          <p:cNvSpPr txBox="1">
            <a:spLocks noGrp="1"/>
          </p:cNvSpPr>
          <p:nvPr/>
        </p:nvSpPr>
        <p:spPr bwMode="auto">
          <a:xfrm>
            <a:off x="6553200" y="6248400"/>
            <a:ext cx="2133600" cy="457200"/>
          </a:xfrm>
          <a:prstGeom prst="rect">
            <a:avLst/>
          </a:prstGeom>
          <a:noFill/>
          <a:ln>
            <a:miter lim="800000"/>
            <a:headEnd/>
            <a:tailEnd/>
          </a:ln>
        </p:spPr>
        <p:txBody>
          <a:bodyPr/>
          <a:lstStyle/>
          <a:p>
            <a:pPr algn="r" eaLnBrk="1" hangingPunct="1">
              <a:defRPr/>
            </a:pPr>
            <a:endParaRPr lang="en-US" sz="1600" b="1" dirty="0">
              <a:latin typeface="+mn-lt"/>
            </a:endParaRPr>
          </a:p>
        </p:txBody>
      </p:sp>
      <p:grpSp>
        <p:nvGrpSpPr>
          <p:cNvPr id="2" name="Group 41">
            <a:extLst>
              <a:ext uri="{FF2B5EF4-FFF2-40B4-BE49-F238E27FC236}">
                <a16:creationId xmlns:a16="http://schemas.microsoft.com/office/drawing/2014/main" id="{500DE49B-732C-79CA-BD06-0B0ADB56D3BD}"/>
              </a:ext>
            </a:extLst>
          </p:cNvPr>
          <p:cNvGrpSpPr>
            <a:grpSpLocks/>
          </p:cNvGrpSpPr>
          <p:nvPr/>
        </p:nvGrpSpPr>
        <p:grpSpPr bwMode="auto">
          <a:xfrm>
            <a:off x="2667000" y="3657600"/>
            <a:ext cx="4114800" cy="2590800"/>
            <a:chOff x="2208" y="2160"/>
            <a:chExt cx="2592" cy="1632"/>
          </a:xfrm>
        </p:grpSpPr>
        <p:grpSp>
          <p:nvGrpSpPr>
            <p:cNvPr id="18457" name="Group 39">
              <a:extLst>
                <a:ext uri="{FF2B5EF4-FFF2-40B4-BE49-F238E27FC236}">
                  <a16:creationId xmlns:a16="http://schemas.microsoft.com/office/drawing/2014/main" id="{802E746C-B33E-2797-7211-2BF9498D6473}"/>
                </a:ext>
              </a:extLst>
            </p:cNvPr>
            <p:cNvGrpSpPr>
              <a:grpSpLocks/>
            </p:cNvGrpSpPr>
            <p:nvPr/>
          </p:nvGrpSpPr>
          <p:grpSpPr bwMode="auto">
            <a:xfrm>
              <a:off x="2208" y="2160"/>
              <a:ext cx="2592" cy="1632"/>
              <a:chOff x="2208" y="2160"/>
              <a:chExt cx="2592" cy="1632"/>
            </a:xfrm>
          </p:grpSpPr>
          <p:sp>
            <p:nvSpPr>
              <p:cNvPr id="18459" name="Rectangle 31">
                <a:extLst>
                  <a:ext uri="{FF2B5EF4-FFF2-40B4-BE49-F238E27FC236}">
                    <a16:creationId xmlns:a16="http://schemas.microsoft.com/office/drawing/2014/main" id="{B29B7C13-5F70-4EE4-9AF6-436A7D2B7162}"/>
                  </a:ext>
                </a:extLst>
              </p:cNvPr>
              <p:cNvSpPr>
                <a:spLocks noChangeArrowheads="1"/>
              </p:cNvSpPr>
              <p:nvPr/>
            </p:nvSpPr>
            <p:spPr bwMode="auto">
              <a:xfrm>
                <a:off x="2208" y="2160"/>
                <a:ext cx="2592" cy="1392"/>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en-US" altLang="en-BE" sz="2400">
                  <a:latin typeface="Arial Narrow" panose="020B0604020202020204" pitchFamily="34" charset="0"/>
                </a:endParaRPr>
              </a:p>
            </p:txBody>
          </p:sp>
          <p:sp>
            <p:nvSpPr>
              <p:cNvPr id="18460" name="Rectangle 32" descr="Stationery">
                <a:extLst>
                  <a:ext uri="{FF2B5EF4-FFF2-40B4-BE49-F238E27FC236}">
                    <a16:creationId xmlns:a16="http://schemas.microsoft.com/office/drawing/2014/main" id="{4CA3C856-2D22-C567-9321-9070DED916A7}"/>
                  </a:ext>
                </a:extLst>
              </p:cNvPr>
              <p:cNvSpPr>
                <a:spLocks noChangeArrowheads="1"/>
              </p:cNvSpPr>
              <p:nvPr/>
            </p:nvSpPr>
            <p:spPr bwMode="auto">
              <a:xfrm>
                <a:off x="2208" y="3552"/>
                <a:ext cx="2592" cy="240"/>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BE" sz="2400">
                    <a:solidFill>
                      <a:schemeClr val="bg1"/>
                    </a:solidFill>
                    <a:latin typeface="Arial Narrow" panose="020B0604020202020204" pitchFamily="34" charset="0"/>
                  </a:rPr>
                  <a:t>bed rock</a:t>
                </a:r>
                <a:endParaRPr lang="en-AU" altLang="en-BE" sz="2400">
                  <a:solidFill>
                    <a:schemeClr val="bg1"/>
                  </a:solidFill>
                  <a:latin typeface="Arial Narrow" panose="020B0604020202020204" pitchFamily="34" charset="0"/>
                </a:endParaRPr>
              </a:p>
            </p:txBody>
          </p:sp>
          <p:sp>
            <p:nvSpPr>
              <p:cNvPr id="18461" name="Line 33">
                <a:extLst>
                  <a:ext uri="{FF2B5EF4-FFF2-40B4-BE49-F238E27FC236}">
                    <a16:creationId xmlns:a16="http://schemas.microsoft.com/office/drawing/2014/main" id="{C7A2D8E8-A4A5-2CF7-7DDA-0D83E6372016}"/>
                  </a:ext>
                </a:extLst>
              </p:cNvPr>
              <p:cNvSpPr>
                <a:spLocks noChangeShapeType="1"/>
              </p:cNvSpPr>
              <p:nvPr/>
            </p:nvSpPr>
            <p:spPr bwMode="auto">
              <a:xfrm>
                <a:off x="2208" y="2160"/>
                <a:ext cx="2592" cy="0"/>
              </a:xfrm>
              <a:prstGeom prst="line">
                <a:avLst/>
              </a:prstGeom>
              <a:noFill/>
              <a:ln w="25400">
                <a:solidFill>
                  <a:srgbClr val="993300"/>
                </a:solidFill>
                <a:round/>
                <a:headEnd/>
                <a:tailEnd/>
              </a:ln>
              <a:extLst>
                <a:ext uri="{909E8E84-426E-40DD-AFC4-6F175D3DCCD1}">
                  <a14:hiddenFill xmlns:a14="http://schemas.microsoft.com/office/drawing/2010/main">
                    <a:noFill/>
                  </a14:hiddenFill>
                </a:ext>
              </a:extLst>
            </p:spPr>
            <p:txBody>
              <a:bodyPr/>
              <a:lstStyle/>
              <a:p>
                <a:endParaRPr lang="en-BE"/>
              </a:p>
            </p:txBody>
          </p:sp>
        </p:grpSp>
        <p:sp>
          <p:nvSpPr>
            <p:cNvPr id="18458" name="Text Box 40">
              <a:extLst>
                <a:ext uri="{FF2B5EF4-FFF2-40B4-BE49-F238E27FC236}">
                  <a16:creationId xmlns:a16="http://schemas.microsoft.com/office/drawing/2014/main" id="{CF54DC58-F8B4-68DA-C1E9-B8A74349E106}"/>
                </a:ext>
              </a:extLst>
            </p:cNvPr>
            <p:cNvSpPr txBox="1">
              <a:spLocks noChangeArrowheads="1"/>
            </p:cNvSpPr>
            <p:nvPr/>
          </p:nvSpPr>
          <p:spPr bwMode="auto">
            <a:xfrm>
              <a:off x="2352" y="2736"/>
              <a:ext cx="768"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BE" sz="2400">
                  <a:latin typeface="Arial Narrow" panose="020B0604020202020204" pitchFamily="34" charset="0"/>
                </a:rPr>
                <a:t>firm ground</a:t>
              </a:r>
              <a:endParaRPr lang="en-AU" altLang="en-BE" sz="2400">
                <a:latin typeface="Arial Narrow" panose="020B0604020202020204" pitchFamily="34" charset="0"/>
              </a:endParaRPr>
            </a:p>
          </p:txBody>
        </p:sp>
      </p:grpSp>
      <p:sp>
        <p:nvSpPr>
          <p:cNvPr id="18436" name="Rectangle 6">
            <a:extLst>
              <a:ext uri="{FF2B5EF4-FFF2-40B4-BE49-F238E27FC236}">
                <a16:creationId xmlns:a16="http://schemas.microsoft.com/office/drawing/2014/main" id="{C72FA386-BB47-04EA-3BA5-3F1799A0159E}"/>
              </a:ext>
            </a:extLst>
          </p:cNvPr>
          <p:cNvSpPr>
            <a:spLocks noChangeArrowheads="1"/>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BE" sz="4400" b="1">
                <a:solidFill>
                  <a:srgbClr val="FF3300"/>
                </a:solidFill>
              </a:rPr>
              <a:t>Shallow Foundations</a:t>
            </a:r>
            <a:endParaRPr lang="en-AU" altLang="en-BE" sz="4400" b="1">
              <a:solidFill>
                <a:srgbClr val="FF3300"/>
              </a:solidFill>
            </a:endParaRPr>
          </a:p>
        </p:txBody>
      </p:sp>
      <p:grpSp>
        <p:nvGrpSpPr>
          <p:cNvPr id="4" name="Group 49">
            <a:extLst>
              <a:ext uri="{FF2B5EF4-FFF2-40B4-BE49-F238E27FC236}">
                <a16:creationId xmlns:a16="http://schemas.microsoft.com/office/drawing/2014/main" id="{9FFECE5D-438A-BE05-935A-0D2D037D5E2F}"/>
              </a:ext>
            </a:extLst>
          </p:cNvPr>
          <p:cNvGrpSpPr>
            <a:grpSpLocks/>
          </p:cNvGrpSpPr>
          <p:nvPr/>
        </p:nvGrpSpPr>
        <p:grpSpPr bwMode="auto">
          <a:xfrm>
            <a:off x="4716463" y="4114800"/>
            <a:ext cx="1303337" cy="177800"/>
            <a:chOff x="3072" y="2160"/>
            <a:chExt cx="768" cy="96"/>
          </a:xfrm>
        </p:grpSpPr>
        <p:sp>
          <p:nvSpPr>
            <p:cNvPr id="18454" name="Rectangle 46">
              <a:extLst>
                <a:ext uri="{FF2B5EF4-FFF2-40B4-BE49-F238E27FC236}">
                  <a16:creationId xmlns:a16="http://schemas.microsoft.com/office/drawing/2014/main" id="{842A7AC1-B13A-E3BD-3769-AE5CE90B988E}"/>
                </a:ext>
              </a:extLst>
            </p:cNvPr>
            <p:cNvSpPr>
              <a:spLocks noChangeArrowheads="1"/>
            </p:cNvSpPr>
            <p:nvPr/>
          </p:nvSpPr>
          <p:spPr bwMode="auto">
            <a:xfrm>
              <a:off x="3072" y="2160"/>
              <a:ext cx="192" cy="96"/>
            </a:xfrm>
            <a:prstGeom prst="rect">
              <a:avLst/>
            </a:prstGeom>
            <a:solidFill>
              <a:srgbClr val="8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BE" sz="2400"/>
            </a:p>
          </p:txBody>
        </p:sp>
        <p:sp>
          <p:nvSpPr>
            <p:cNvPr id="18455" name="Rectangle 47">
              <a:extLst>
                <a:ext uri="{FF2B5EF4-FFF2-40B4-BE49-F238E27FC236}">
                  <a16:creationId xmlns:a16="http://schemas.microsoft.com/office/drawing/2014/main" id="{05CF710E-70EB-E478-A8EC-B383BDF531BF}"/>
                </a:ext>
              </a:extLst>
            </p:cNvPr>
            <p:cNvSpPr>
              <a:spLocks noChangeArrowheads="1"/>
            </p:cNvSpPr>
            <p:nvPr/>
          </p:nvSpPr>
          <p:spPr bwMode="auto">
            <a:xfrm>
              <a:off x="3312" y="2160"/>
              <a:ext cx="240" cy="96"/>
            </a:xfrm>
            <a:prstGeom prst="rect">
              <a:avLst/>
            </a:prstGeom>
            <a:solidFill>
              <a:srgbClr val="8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BE" sz="2400"/>
            </a:p>
          </p:txBody>
        </p:sp>
        <p:sp>
          <p:nvSpPr>
            <p:cNvPr id="18456" name="Rectangle 48">
              <a:extLst>
                <a:ext uri="{FF2B5EF4-FFF2-40B4-BE49-F238E27FC236}">
                  <a16:creationId xmlns:a16="http://schemas.microsoft.com/office/drawing/2014/main" id="{ABD0E5C3-2C2D-2605-EDF0-0779187A7E85}"/>
                </a:ext>
              </a:extLst>
            </p:cNvPr>
            <p:cNvSpPr>
              <a:spLocks noChangeArrowheads="1"/>
            </p:cNvSpPr>
            <p:nvPr/>
          </p:nvSpPr>
          <p:spPr bwMode="auto">
            <a:xfrm>
              <a:off x="3648" y="2160"/>
              <a:ext cx="192" cy="96"/>
            </a:xfrm>
            <a:prstGeom prst="rect">
              <a:avLst/>
            </a:prstGeom>
            <a:solidFill>
              <a:srgbClr val="8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BE" sz="2400"/>
            </a:p>
          </p:txBody>
        </p:sp>
      </p:grpSp>
      <p:sp>
        <p:nvSpPr>
          <p:cNvPr id="7221" name="Text Box 53">
            <a:extLst>
              <a:ext uri="{FF2B5EF4-FFF2-40B4-BE49-F238E27FC236}">
                <a16:creationId xmlns:a16="http://schemas.microsoft.com/office/drawing/2014/main" id="{04891EEB-3E9D-D711-5B23-6A1B636012A3}"/>
              </a:ext>
            </a:extLst>
          </p:cNvPr>
          <p:cNvSpPr txBox="1">
            <a:spLocks noChangeArrowheads="1"/>
          </p:cNvSpPr>
          <p:nvPr/>
        </p:nvSpPr>
        <p:spPr bwMode="auto">
          <a:xfrm>
            <a:off x="685800" y="1196975"/>
            <a:ext cx="8458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BE" sz="2800">
                <a:latin typeface="Arial" panose="020B0604020202020204" pitchFamily="34" charset="0"/>
              </a:rPr>
              <a:t>For transferring building loads to underlying ground</a:t>
            </a:r>
            <a:endParaRPr lang="en-AU" altLang="en-BE" sz="2800">
              <a:latin typeface="Arial" panose="020B0604020202020204" pitchFamily="34" charset="0"/>
            </a:endParaRPr>
          </a:p>
        </p:txBody>
      </p:sp>
      <p:sp>
        <p:nvSpPr>
          <p:cNvPr id="7222" name="Text Box 54">
            <a:extLst>
              <a:ext uri="{FF2B5EF4-FFF2-40B4-BE49-F238E27FC236}">
                <a16:creationId xmlns:a16="http://schemas.microsoft.com/office/drawing/2014/main" id="{E0AFC62C-5C41-0BA8-CA3D-ACBA567B5D10}"/>
              </a:ext>
            </a:extLst>
          </p:cNvPr>
          <p:cNvSpPr txBox="1">
            <a:spLocks noChangeArrowheads="1"/>
          </p:cNvSpPr>
          <p:nvPr/>
        </p:nvSpPr>
        <p:spPr bwMode="auto">
          <a:xfrm>
            <a:off x="684213" y="1844675"/>
            <a:ext cx="7010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BE" sz="2800">
                <a:latin typeface="Arial" panose="020B0604020202020204" pitchFamily="34" charset="0"/>
              </a:rPr>
              <a:t>Mostly for firm soils or light loads</a:t>
            </a:r>
            <a:endParaRPr lang="en-AU" altLang="en-BE" sz="2800">
              <a:latin typeface="Arial" panose="020B0604020202020204" pitchFamily="34" charset="0"/>
            </a:endParaRPr>
          </a:p>
        </p:txBody>
      </p:sp>
      <p:sp>
        <p:nvSpPr>
          <p:cNvPr id="18440" name="Rectangle 56">
            <a:extLst>
              <a:ext uri="{FF2B5EF4-FFF2-40B4-BE49-F238E27FC236}">
                <a16:creationId xmlns:a16="http://schemas.microsoft.com/office/drawing/2014/main" id="{6E3EDC0E-02FA-89D5-096D-776196DA6304}"/>
              </a:ext>
            </a:extLst>
          </p:cNvPr>
          <p:cNvSpPr>
            <a:spLocks noChangeArrowheads="1"/>
          </p:cNvSpPr>
          <p:nvPr/>
        </p:nvSpPr>
        <p:spPr bwMode="auto">
          <a:xfrm>
            <a:off x="3810000" y="2755900"/>
            <a:ext cx="1584325" cy="215900"/>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BE" sz="2400"/>
          </a:p>
        </p:txBody>
      </p:sp>
      <p:grpSp>
        <p:nvGrpSpPr>
          <p:cNvPr id="18441" name="Group 30">
            <a:extLst>
              <a:ext uri="{FF2B5EF4-FFF2-40B4-BE49-F238E27FC236}">
                <a16:creationId xmlns:a16="http://schemas.microsoft.com/office/drawing/2014/main" id="{2B3AD9A7-BE3B-2743-16E4-9FB46B0E810E}"/>
              </a:ext>
            </a:extLst>
          </p:cNvPr>
          <p:cNvGrpSpPr>
            <a:grpSpLocks/>
          </p:cNvGrpSpPr>
          <p:nvPr/>
        </p:nvGrpSpPr>
        <p:grpSpPr bwMode="auto">
          <a:xfrm>
            <a:off x="2590800" y="2971800"/>
            <a:ext cx="4114800" cy="3276600"/>
            <a:chOff x="1632" y="1872"/>
            <a:chExt cx="2592" cy="2064"/>
          </a:xfrm>
        </p:grpSpPr>
        <p:sp>
          <p:nvSpPr>
            <p:cNvPr id="18443" name="Rectangle 55">
              <a:extLst>
                <a:ext uri="{FF2B5EF4-FFF2-40B4-BE49-F238E27FC236}">
                  <a16:creationId xmlns:a16="http://schemas.microsoft.com/office/drawing/2014/main" id="{D0AE410D-08D3-18C0-184B-E348A1942E84}"/>
                </a:ext>
              </a:extLst>
            </p:cNvPr>
            <p:cNvSpPr>
              <a:spLocks noChangeArrowheads="1"/>
            </p:cNvSpPr>
            <p:nvPr/>
          </p:nvSpPr>
          <p:spPr bwMode="auto">
            <a:xfrm>
              <a:off x="2544" y="1872"/>
              <a:ext cx="726" cy="454"/>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BE" sz="2400"/>
            </a:p>
          </p:txBody>
        </p:sp>
        <p:grpSp>
          <p:nvGrpSpPr>
            <p:cNvPr id="18444" name="Group 41">
              <a:extLst>
                <a:ext uri="{FF2B5EF4-FFF2-40B4-BE49-F238E27FC236}">
                  <a16:creationId xmlns:a16="http://schemas.microsoft.com/office/drawing/2014/main" id="{EE49B222-7B17-D4DA-5D6E-48CF95BFE298}"/>
                </a:ext>
              </a:extLst>
            </p:cNvPr>
            <p:cNvGrpSpPr>
              <a:grpSpLocks/>
            </p:cNvGrpSpPr>
            <p:nvPr/>
          </p:nvGrpSpPr>
          <p:grpSpPr bwMode="auto">
            <a:xfrm>
              <a:off x="1632" y="2304"/>
              <a:ext cx="2592" cy="1632"/>
              <a:chOff x="2208" y="2160"/>
              <a:chExt cx="2592" cy="1632"/>
            </a:xfrm>
          </p:grpSpPr>
          <p:grpSp>
            <p:nvGrpSpPr>
              <p:cNvPr id="18449" name="Group 39">
                <a:extLst>
                  <a:ext uri="{FF2B5EF4-FFF2-40B4-BE49-F238E27FC236}">
                    <a16:creationId xmlns:a16="http://schemas.microsoft.com/office/drawing/2014/main" id="{73018772-D48F-AB8D-647C-3B8F8AD2F10B}"/>
                  </a:ext>
                </a:extLst>
              </p:cNvPr>
              <p:cNvGrpSpPr>
                <a:grpSpLocks/>
              </p:cNvGrpSpPr>
              <p:nvPr/>
            </p:nvGrpSpPr>
            <p:grpSpPr bwMode="auto">
              <a:xfrm>
                <a:off x="2208" y="2160"/>
                <a:ext cx="2592" cy="1632"/>
                <a:chOff x="2208" y="2160"/>
                <a:chExt cx="2592" cy="1632"/>
              </a:xfrm>
            </p:grpSpPr>
            <p:sp>
              <p:nvSpPr>
                <p:cNvPr id="18451" name="Rectangle 31">
                  <a:extLst>
                    <a:ext uri="{FF2B5EF4-FFF2-40B4-BE49-F238E27FC236}">
                      <a16:creationId xmlns:a16="http://schemas.microsoft.com/office/drawing/2014/main" id="{03E37E5E-9E42-9D3B-7D6E-8523313C5418}"/>
                    </a:ext>
                  </a:extLst>
                </p:cNvPr>
                <p:cNvSpPr>
                  <a:spLocks noChangeArrowheads="1"/>
                </p:cNvSpPr>
                <p:nvPr/>
              </p:nvSpPr>
              <p:spPr bwMode="auto">
                <a:xfrm>
                  <a:off x="2208" y="2160"/>
                  <a:ext cx="2592" cy="1392"/>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en-US" altLang="en-BE" sz="2400">
                    <a:latin typeface="Arial Narrow" panose="020B0604020202020204" pitchFamily="34" charset="0"/>
                  </a:endParaRPr>
                </a:p>
              </p:txBody>
            </p:sp>
            <p:sp>
              <p:nvSpPr>
                <p:cNvPr id="18452" name="Rectangle 32" descr="Stationery">
                  <a:extLst>
                    <a:ext uri="{FF2B5EF4-FFF2-40B4-BE49-F238E27FC236}">
                      <a16:creationId xmlns:a16="http://schemas.microsoft.com/office/drawing/2014/main" id="{6D12B7BF-3E93-FE5F-7891-263666DBC11A}"/>
                    </a:ext>
                  </a:extLst>
                </p:cNvPr>
                <p:cNvSpPr>
                  <a:spLocks noChangeArrowheads="1"/>
                </p:cNvSpPr>
                <p:nvPr/>
              </p:nvSpPr>
              <p:spPr bwMode="auto">
                <a:xfrm>
                  <a:off x="2208" y="3552"/>
                  <a:ext cx="2592" cy="240"/>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BE" sz="2400">
                      <a:solidFill>
                        <a:schemeClr val="bg1"/>
                      </a:solidFill>
                      <a:latin typeface="Arial Narrow" panose="020B0604020202020204" pitchFamily="34" charset="0"/>
                    </a:rPr>
                    <a:t>bed rock</a:t>
                  </a:r>
                  <a:endParaRPr lang="en-AU" altLang="en-BE" sz="2400">
                    <a:solidFill>
                      <a:schemeClr val="bg1"/>
                    </a:solidFill>
                    <a:latin typeface="Arial Narrow" panose="020B0604020202020204" pitchFamily="34" charset="0"/>
                  </a:endParaRPr>
                </a:p>
              </p:txBody>
            </p:sp>
            <p:sp>
              <p:nvSpPr>
                <p:cNvPr id="18453" name="Line 33">
                  <a:extLst>
                    <a:ext uri="{FF2B5EF4-FFF2-40B4-BE49-F238E27FC236}">
                      <a16:creationId xmlns:a16="http://schemas.microsoft.com/office/drawing/2014/main" id="{6224E1BF-439F-C902-A633-1D0131159B6A}"/>
                    </a:ext>
                  </a:extLst>
                </p:cNvPr>
                <p:cNvSpPr>
                  <a:spLocks noChangeShapeType="1"/>
                </p:cNvSpPr>
                <p:nvPr/>
              </p:nvSpPr>
              <p:spPr bwMode="auto">
                <a:xfrm>
                  <a:off x="2208" y="2160"/>
                  <a:ext cx="2592" cy="0"/>
                </a:xfrm>
                <a:prstGeom prst="line">
                  <a:avLst/>
                </a:prstGeom>
                <a:noFill/>
                <a:ln w="25400">
                  <a:solidFill>
                    <a:srgbClr val="993300"/>
                  </a:solidFill>
                  <a:round/>
                  <a:headEnd/>
                  <a:tailEnd/>
                </a:ln>
                <a:extLst>
                  <a:ext uri="{909E8E84-426E-40DD-AFC4-6F175D3DCCD1}">
                    <a14:hiddenFill xmlns:a14="http://schemas.microsoft.com/office/drawing/2010/main">
                      <a:noFill/>
                    </a14:hiddenFill>
                  </a:ext>
                </a:extLst>
              </p:spPr>
              <p:txBody>
                <a:bodyPr/>
                <a:lstStyle/>
                <a:p>
                  <a:endParaRPr lang="en-BE"/>
                </a:p>
              </p:txBody>
            </p:sp>
          </p:grpSp>
          <p:sp>
            <p:nvSpPr>
              <p:cNvPr id="18450" name="Text Box 40">
                <a:extLst>
                  <a:ext uri="{FF2B5EF4-FFF2-40B4-BE49-F238E27FC236}">
                    <a16:creationId xmlns:a16="http://schemas.microsoft.com/office/drawing/2014/main" id="{E1B2BBA4-6CD6-9EE0-9CDD-B8B5CE70CC05}"/>
                  </a:ext>
                </a:extLst>
              </p:cNvPr>
              <p:cNvSpPr txBox="1">
                <a:spLocks noChangeArrowheads="1"/>
              </p:cNvSpPr>
              <p:nvPr/>
            </p:nvSpPr>
            <p:spPr bwMode="auto">
              <a:xfrm>
                <a:off x="2352" y="2736"/>
                <a:ext cx="768"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BE" sz="2400">
                    <a:latin typeface="Arial Narrow" panose="020B0604020202020204" pitchFamily="34" charset="0"/>
                  </a:rPr>
                  <a:t>firm ground</a:t>
                </a:r>
                <a:endParaRPr lang="en-AU" altLang="en-BE" sz="2400">
                  <a:latin typeface="Arial Narrow" panose="020B0604020202020204" pitchFamily="34" charset="0"/>
                </a:endParaRPr>
              </a:p>
            </p:txBody>
          </p:sp>
        </p:grpSp>
        <p:grpSp>
          <p:nvGrpSpPr>
            <p:cNvPr id="18445" name="Group 49">
              <a:extLst>
                <a:ext uri="{FF2B5EF4-FFF2-40B4-BE49-F238E27FC236}">
                  <a16:creationId xmlns:a16="http://schemas.microsoft.com/office/drawing/2014/main" id="{2ED18074-AA88-C0C9-5CBC-9501453EC4DB}"/>
                </a:ext>
              </a:extLst>
            </p:cNvPr>
            <p:cNvGrpSpPr>
              <a:grpSpLocks/>
            </p:cNvGrpSpPr>
            <p:nvPr/>
          </p:nvGrpSpPr>
          <p:grpSpPr bwMode="auto">
            <a:xfrm>
              <a:off x="2496" y="2304"/>
              <a:ext cx="821" cy="112"/>
              <a:chOff x="3072" y="2160"/>
              <a:chExt cx="768" cy="96"/>
            </a:xfrm>
          </p:grpSpPr>
          <p:sp>
            <p:nvSpPr>
              <p:cNvPr id="18446" name="Rectangle 46">
                <a:extLst>
                  <a:ext uri="{FF2B5EF4-FFF2-40B4-BE49-F238E27FC236}">
                    <a16:creationId xmlns:a16="http://schemas.microsoft.com/office/drawing/2014/main" id="{597215D6-5C2E-E0E1-EB5F-EA5E266BBE5E}"/>
                  </a:ext>
                </a:extLst>
              </p:cNvPr>
              <p:cNvSpPr>
                <a:spLocks noChangeArrowheads="1"/>
              </p:cNvSpPr>
              <p:nvPr/>
            </p:nvSpPr>
            <p:spPr bwMode="auto">
              <a:xfrm>
                <a:off x="3072" y="2160"/>
                <a:ext cx="192" cy="96"/>
              </a:xfrm>
              <a:prstGeom prst="rect">
                <a:avLst/>
              </a:prstGeom>
              <a:solidFill>
                <a:srgbClr val="8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BE" sz="2400"/>
              </a:p>
            </p:txBody>
          </p:sp>
          <p:sp>
            <p:nvSpPr>
              <p:cNvPr id="18447" name="Rectangle 47">
                <a:extLst>
                  <a:ext uri="{FF2B5EF4-FFF2-40B4-BE49-F238E27FC236}">
                    <a16:creationId xmlns:a16="http://schemas.microsoft.com/office/drawing/2014/main" id="{EECB845F-5C58-537E-E219-938972118F25}"/>
                  </a:ext>
                </a:extLst>
              </p:cNvPr>
              <p:cNvSpPr>
                <a:spLocks noChangeArrowheads="1"/>
              </p:cNvSpPr>
              <p:nvPr/>
            </p:nvSpPr>
            <p:spPr bwMode="auto">
              <a:xfrm>
                <a:off x="3312" y="2160"/>
                <a:ext cx="240" cy="96"/>
              </a:xfrm>
              <a:prstGeom prst="rect">
                <a:avLst/>
              </a:prstGeom>
              <a:solidFill>
                <a:srgbClr val="8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BE" sz="2400"/>
              </a:p>
            </p:txBody>
          </p:sp>
          <p:sp>
            <p:nvSpPr>
              <p:cNvPr id="18448" name="Rectangle 48">
                <a:extLst>
                  <a:ext uri="{FF2B5EF4-FFF2-40B4-BE49-F238E27FC236}">
                    <a16:creationId xmlns:a16="http://schemas.microsoft.com/office/drawing/2014/main" id="{533D754D-1B50-5C7E-37CC-CE38D41BD1F1}"/>
                  </a:ext>
                </a:extLst>
              </p:cNvPr>
              <p:cNvSpPr>
                <a:spLocks noChangeArrowheads="1"/>
              </p:cNvSpPr>
              <p:nvPr/>
            </p:nvSpPr>
            <p:spPr bwMode="auto">
              <a:xfrm>
                <a:off x="3648" y="2160"/>
                <a:ext cx="192" cy="96"/>
              </a:xfrm>
              <a:prstGeom prst="rect">
                <a:avLst/>
              </a:prstGeom>
              <a:solidFill>
                <a:srgbClr val="8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BE" sz="2400"/>
              </a:p>
            </p:txBody>
          </p:sp>
        </p:grpSp>
      </p:grpSp>
      <p:sp>
        <p:nvSpPr>
          <p:cNvPr id="18442" name="Slide Number Placeholder 2">
            <a:extLst>
              <a:ext uri="{FF2B5EF4-FFF2-40B4-BE49-F238E27FC236}">
                <a16:creationId xmlns:a16="http://schemas.microsoft.com/office/drawing/2014/main" id="{246DFFDF-F805-7DA7-CBB6-758B52E3927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FBE315C2-8A46-2C46-BF3B-B6CD6812784B}" type="slidenum">
              <a:rPr lang="de-DE" altLang="en-BE" sz="1400"/>
              <a:pPr>
                <a:spcBef>
                  <a:spcPct val="0"/>
                </a:spcBef>
                <a:buFontTx/>
                <a:buNone/>
              </a:pPr>
              <a:t>15</a:t>
            </a:fld>
            <a:endParaRPr lang="de-DE" altLang="en-BE"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afterEffect">
                                  <p:stCondLst>
                                    <p:cond delay="3000"/>
                                  </p:stCondLst>
                                  <p:childTnLst>
                                    <p:set>
                                      <p:cBhvr>
                                        <p:cTn id="6" dur="1" fill="hold">
                                          <p:stCondLst>
                                            <p:cond delay="0"/>
                                          </p:stCondLst>
                                        </p:cTn>
                                        <p:tgtEl>
                                          <p:spTgt spid="7221"/>
                                        </p:tgtEl>
                                        <p:attrNameLst>
                                          <p:attrName>style.visibility</p:attrName>
                                        </p:attrNameLst>
                                      </p:cBhvr>
                                      <p:to>
                                        <p:strVal val="visible"/>
                                      </p:to>
                                    </p:set>
                                    <p:animEffect transition="in" filter="randombar(horizontal)">
                                      <p:cBhvr>
                                        <p:cTn id="7" dur="500"/>
                                        <p:tgtEl>
                                          <p:spTgt spid="7221"/>
                                        </p:tgtEl>
                                      </p:cBhvr>
                                    </p:animEffect>
                                  </p:childTnLst>
                                </p:cTn>
                              </p:par>
                            </p:childTnLst>
                          </p:cTn>
                        </p:par>
                        <p:par>
                          <p:cTn id="8" fill="hold" nodeType="afterGroup">
                            <p:stCondLst>
                              <p:cond delay="3500"/>
                            </p:stCondLst>
                            <p:childTnLst>
                              <p:par>
                                <p:cTn id="9" presetID="14" presetClass="entr" presetSubtype="10" fill="hold" nodeType="afterEffect">
                                  <p:stCondLst>
                                    <p:cond delay="3000"/>
                                  </p:stCondLst>
                                  <p:childTnLst>
                                    <p:set>
                                      <p:cBhvr>
                                        <p:cTn id="10" dur="1" fill="hold">
                                          <p:stCondLst>
                                            <p:cond delay="0"/>
                                          </p:stCondLst>
                                        </p:cTn>
                                        <p:tgtEl>
                                          <p:spTgt spid="7222"/>
                                        </p:tgtEl>
                                        <p:attrNameLst>
                                          <p:attrName>style.visibility</p:attrName>
                                        </p:attrNameLst>
                                      </p:cBhvr>
                                      <p:to>
                                        <p:strVal val="visible"/>
                                      </p:to>
                                    </p:set>
                                    <p:animEffect transition="in" filter="randombar(horizontal)">
                                      <p:cBhvr>
                                        <p:cTn id="11" dur="500"/>
                                        <p:tgtEl>
                                          <p:spTgt spid="7222"/>
                                        </p:tgtEl>
                                      </p:cBhvr>
                                    </p:animEffect>
                                  </p:childTnLst>
                                </p:cTn>
                              </p:par>
                            </p:childTnLst>
                          </p:cTn>
                        </p:par>
                        <p:par>
                          <p:cTn id="12" fill="hold" nodeType="afterGroup">
                            <p:stCondLst>
                              <p:cond delay="7000"/>
                            </p:stCondLst>
                            <p:childTnLst>
                              <p:par>
                                <p:cTn id="13" presetID="14" presetClass="entr" presetSubtype="10" fill="hold" nodeType="afterEffect">
                                  <p:stCondLst>
                                    <p:cond delay="300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childTnLst>
                          </p:cTn>
                        </p:par>
                        <p:par>
                          <p:cTn id="16" fill="hold" nodeType="afterGroup">
                            <p:stCondLst>
                              <p:cond delay="10500"/>
                            </p:stCondLst>
                            <p:childTnLst>
                              <p:par>
                                <p:cTn id="17" presetID="14" presetClass="entr" presetSubtype="10" fill="hold" nodeType="afterEffect">
                                  <p:stCondLst>
                                    <p:cond delay="300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1" grpId="0" autoUpdateAnimBg="0"/>
      <p:bldP spid="7222"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4D364E42-1779-40AD-C477-F2381DC77E4F}"/>
              </a:ext>
            </a:extLst>
          </p:cNvPr>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n-US" altLang="en-BE" sz="1600">
              <a:latin typeface="Arial" panose="020B0604020202020204" pitchFamily="34" charset="0"/>
            </a:endParaRPr>
          </a:p>
        </p:txBody>
      </p:sp>
      <p:sp>
        <p:nvSpPr>
          <p:cNvPr id="19459" name="Rectangle 2">
            <a:extLst>
              <a:ext uri="{FF2B5EF4-FFF2-40B4-BE49-F238E27FC236}">
                <a16:creationId xmlns:a16="http://schemas.microsoft.com/office/drawing/2014/main" id="{8EBA718D-EFF5-FE68-BA94-73C58B47FAEB}"/>
              </a:ext>
            </a:extLst>
          </p:cNvPr>
          <p:cNvSpPr>
            <a:spLocks noChangeArrowheads="1"/>
          </p:cNvSpPr>
          <p:nvPr/>
        </p:nvSpPr>
        <p:spPr bwMode="auto">
          <a:xfrm>
            <a:off x="2051050" y="188913"/>
            <a:ext cx="5257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BE" sz="4400" b="1">
                <a:solidFill>
                  <a:srgbClr val="FF0000"/>
                </a:solidFill>
              </a:rPr>
              <a:t>Shallow Foundations</a:t>
            </a:r>
          </a:p>
        </p:txBody>
      </p:sp>
      <p:sp>
        <p:nvSpPr>
          <p:cNvPr id="19460" name="Rectangle 3">
            <a:extLst>
              <a:ext uri="{FF2B5EF4-FFF2-40B4-BE49-F238E27FC236}">
                <a16:creationId xmlns:a16="http://schemas.microsoft.com/office/drawing/2014/main" id="{860FD2B7-F91D-8376-60CC-03EA64ADF765}"/>
              </a:ext>
            </a:extLst>
          </p:cNvPr>
          <p:cNvSpPr>
            <a:spLocks noChangeArrowheads="1"/>
          </p:cNvSpPr>
          <p:nvPr/>
        </p:nvSpPr>
        <p:spPr bwMode="auto">
          <a:xfrm>
            <a:off x="395288" y="1125538"/>
            <a:ext cx="8231187"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80000"/>
              </a:lnSpc>
              <a:buFontTx/>
              <a:buNone/>
            </a:pPr>
            <a:endParaRPr lang="en-US" altLang="en-BE" sz="2400"/>
          </a:p>
          <a:p>
            <a:pPr eaLnBrk="1" hangingPunct="1">
              <a:lnSpc>
                <a:spcPct val="80000"/>
              </a:lnSpc>
              <a:buFontTx/>
              <a:buNone/>
            </a:pPr>
            <a:r>
              <a:rPr lang="en-US" altLang="en-BE" sz="2400"/>
              <a:t>Characteristics of shallow foundations are; they are cheap and they require suitable soil. </a:t>
            </a:r>
          </a:p>
          <a:p>
            <a:pPr eaLnBrk="1" hangingPunct="1">
              <a:lnSpc>
                <a:spcPct val="80000"/>
              </a:lnSpc>
            </a:pPr>
            <a:r>
              <a:rPr lang="en-US" altLang="en-BE" sz="2400"/>
              <a:t>There are a variety of shallow foundation types used in the construction of foundations. </a:t>
            </a:r>
          </a:p>
          <a:p>
            <a:pPr eaLnBrk="1" hangingPunct="1">
              <a:lnSpc>
                <a:spcPct val="80000"/>
              </a:lnSpc>
            </a:pPr>
            <a:r>
              <a:rPr lang="en-US" altLang="en-BE" sz="2400"/>
              <a:t>For columns </a:t>
            </a:r>
          </a:p>
          <a:p>
            <a:pPr eaLnBrk="1" hangingPunct="1">
              <a:lnSpc>
                <a:spcPct val="80000"/>
              </a:lnSpc>
              <a:buFontTx/>
              <a:buNone/>
            </a:pPr>
            <a:r>
              <a:rPr lang="en-US" altLang="en-BE" sz="2400"/>
              <a:t>		Isolated pad footings</a:t>
            </a:r>
          </a:p>
          <a:p>
            <a:pPr eaLnBrk="1" hangingPunct="1">
              <a:lnSpc>
                <a:spcPct val="80000"/>
              </a:lnSpc>
              <a:buFontTx/>
              <a:buNone/>
            </a:pPr>
            <a:r>
              <a:rPr lang="en-US" altLang="en-BE" sz="2400"/>
              <a:t>		Combined or Cantilevered  footing</a:t>
            </a:r>
          </a:p>
          <a:p>
            <a:pPr eaLnBrk="1" hangingPunct="1">
              <a:lnSpc>
                <a:spcPct val="80000"/>
              </a:lnSpc>
              <a:buFontTx/>
              <a:buNone/>
            </a:pPr>
            <a:r>
              <a:rPr lang="en-US" altLang="en-BE" sz="2400"/>
              <a:t>		Mat/raft footing</a:t>
            </a:r>
          </a:p>
          <a:p>
            <a:pPr eaLnBrk="1" hangingPunct="1">
              <a:lnSpc>
                <a:spcPct val="80000"/>
              </a:lnSpc>
            </a:pPr>
            <a:r>
              <a:rPr lang="en-US" altLang="en-BE" sz="2400"/>
              <a:t>For walls </a:t>
            </a:r>
          </a:p>
          <a:p>
            <a:pPr eaLnBrk="1" hangingPunct="1">
              <a:lnSpc>
                <a:spcPct val="80000"/>
              </a:lnSpc>
              <a:buFontTx/>
              <a:buNone/>
            </a:pPr>
            <a:r>
              <a:rPr lang="en-US" altLang="en-BE" sz="2400"/>
              <a:t>		Strip footings</a:t>
            </a:r>
          </a:p>
          <a:p>
            <a:pPr eaLnBrk="1" hangingPunct="1">
              <a:lnSpc>
                <a:spcPct val="80000"/>
              </a:lnSpc>
              <a:buFontTx/>
              <a:buNone/>
            </a:pPr>
            <a:r>
              <a:rPr lang="en-US" altLang="en-BE" sz="2400"/>
              <a:t>		Spread Footings </a:t>
            </a:r>
          </a:p>
          <a:p>
            <a:pPr eaLnBrk="1" hangingPunct="1">
              <a:lnSpc>
                <a:spcPct val="80000"/>
              </a:lnSpc>
              <a:buFontTx/>
              <a:buNone/>
            </a:pPr>
            <a:r>
              <a:rPr lang="en-US" altLang="en-BE" sz="2400"/>
              <a:t>		Slab on grade </a:t>
            </a:r>
          </a:p>
          <a:p>
            <a:pPr eaLnBrk="1" hangingPunct="1">
              <a:lnSpc>
                <a:spcPct val="80000"/>
              </a:lnSpc>
              <a:buFontTx/>
              <a:buNone/>
            </a:pPr>
            <a:r>
              <a:rPr lang="en-US" altLang="en-BE" sz="2400"/>
              <a:t>		Mat/raft footing</a:t>
            </a:r>
          </a:p>
        </p:txBody>
      </p:sp>
      <p:sp>
        <p:nvSpPr>
          <p:cNvPr id="19461" name="Slide Number Placeholder 1">
            <a:extLst>
              <a:ext uri="{FF2B5EF4-FFF2-40B4-BE49-F238E27FC236}">
                <a16:creationId xmlns:a16="http://schemas.microsoft.com/office/drawing/2014/main" id="{11F510E9-3A81-E883-C964-F6C95FFB8C7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8F9C4BF5-0528-884E-BD48-7973344915C4}" type="slidenum">
              <a:rPr lang="de-DE" altLang="en-BE" sz="1400"/>
              <a:pPr>
                <a:spcBef>
                  <a:spcPct val="0"/>
                </a:spcBef>
                <a:buFontTx/>
                <a:buNone/>
              </a:pPr>
              <a:t>16</a:t>
            </a:fld>
            <a:endParaRPr lang="de-DE" altLang="en-BE" sz="1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5">
            <a:extLst>
              <a:ext uri="{FF2B5EF4-FFF2-40B4-BE49-F238E27FC236}">
                <a16:creationId xmlns:a16="http://schemas.microsoft.com/office/drawing/2014/main" id="{7A0E0BBD-77A5-92BC-BBD2-EC0134ED7CCE}"/>
              </a:ext>
            </a:extLst>
          </p:cNvPr>
          <p:cNvSpPr txBox="1">
            <a:spLocks noGrp="1"/>
          </p:cNvSpPr>
          <p:nvPr/>
        </p:nvSpPr>
        <p:spPr bwMode="auto">
          <a:xfrm>
            <a:off x="6553200" y="6248400"/>
            <a:ext cx="2133600" cy="457200"/>
          </a:xfrm>
          <a:prstGeom prst="rect">
            <a:avLst/>
          </a:prstGeom>
          <a:noFill/>
          <a:ln>
            <a:miter lim="800000"/>
            <a:headEnd/>
            <a:tailEnd/>
          </a:ln>
        </p:spPr>
        <p:txBody>
          <a:bodyPr/>
          <a:lstStyle/>
          <a:p>
            <a:pPr algn="r" eaLnBrk="1" hangingPunct="1">
              <a:defRPr/>
            </a:pPr>
            <a:endParaRPr lang="en-US" sz="1000" dirty="0">
              <a:latin typeface="+mn-lt"/>
            </a:endParaRPr>
          </a:p>
        </p:txBody>
      </p:sp>
      <p:grpSp>
        <p:nvGrpSpPr>
          <p:cNvPr id="2" name="Group 2">
            <a:extLst>
              <a:ext uri="{FF2B5EF4-FFF2-40B4-BE49-F238E27FC236}">
                <a16:creationId xmlns:a16="http://schemas.microsoft.com/office/drawing/2014/main" id="{2AC8F63A-7D18-D057-4B66-2FFF9EF39E03}"/>
              </a:ext>
            </a:extLst>
          </p:cNvPr>
          <p:cNvGrpSpPr>
            <a:grpSpLocks/>
          </p:cNvGrpSpPr>
          <p:nvPr/>
        </p:nvGrpSpPr>
        <p:grpSpPr bwMode="auto">
          <a:xfrm>
            <a:off x="3581400" y="3886200"/>
            <a:ext cx="4114800" cy="2590800"/>
            <a:chOff x="2208" y="2160"/>
            <a:chExt cx="2592" cy="1632"/>
          </a:xfrm>
        </p:grpSpPr>
        <p:grpSp>
          <p:nvGrpSpPr>
            <p:cNvPr id="20496" name="Group 3">
              <a:extLst>
                <a:ext uri="{FF2B5EF4-FFF2-40B4-BE49-F238E27FC236}">
                  <a16:creationId xmlns:a16="http://schemas.microsoft.com/office/drawing/2014/main" id="{3A0D9670-872D-3B98-DB61-0AF36FD64620}"/>
                </a:ext>
              </a:extLst>
            </p:cNvPr>
            <p:cNvGrpSpPr>
              <a:grpSpLocks/>
            </p:cNvGrpSpPr>
            <p:nvPr/>
          </p:nvGrpSpPr>
          <p:grpSpPr bwMode="auto">
            <a:xfrm>
              <a:off x="2208" y="2160"/>
              <a:ext cx="2592" cy="1632"/>
              <a:chOff x="2208" y="2160"/>
              <a:chExt cx="2592" cy="1632"/>
            </a:xfrm>
          </p:grpSpPr>
          <p:sp>
            <p:nvSpPr>
              <p:cNvPr id="20498" name="Rectangle 4">
                <a:extLst>
                  <a:ext uri="{FF2B5EF4-FFF2-40B4-BE49-F238E27FC236}">
                    <a16:creationId xmlns:a16="http://schemas.microsoft.com/office/drawing/2014/main" id="{AD40F527-98A1-194C-558E-FE4337599987}"/>
                  </a:ext>
                </a:extLst>
              </p:cNvPr>
              <p:cNvSpPr>
                <a:spLocks noChangeArrowheads="1"/>
              </p:cNvSpPr>
              <p:nvPr/>
            </p:nvSpPr>
            <p:spPr bwMode="auto">
              <a:xfrm>
                <a:off x="2208" y="2160"/>
                <a:ext cx="2592" cy="1392"/>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en-US" altLang="en-BE" sz="2400">
                  <a:latin typeface="Arial Narrow" panose="020B0604020202020204" pitchFamily="34" charset="0"/>
                </a:endParaRPr>
              </a:p>
            </p:txBody>
          </p:sp>
          <p:sp>
            <p:nvSpPr>
              <p:cNvPr id="20499" name="Rectangle 5" descr="Stationery">
                <a:extLst>
                  <a:ext uri="{FF2B5EF4-FFF2-40B4-BE49-F238E27FC236}">
                    <a16:creationId xmlns:a16="http://schemas.microsoft.com/office/drawing/2014/main" id="{C3AEC30D-AB92-F607-90C1-9084769BF417}"/>
                  </a:ext>
                </a:extLst>
              </p:cNvPr>
              <p:cNvSpPr>
                <a:spLocks noChangeArrowheads="1"/>
              </p:cNvSpPr>
              <p:nvPr/>
            </p:nvSpPr>
            <p:spPr bwMode="auto">
              <a:xfrm>
                <a:off x="2208" y="3552"/>
                <a:ext cx="2592" cy="240"/>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BE" sz="2400">
                    <a:solidFill>
                      <a:schemeClr val="bg1"/>
                    </a:solidFill>
                    <a:latin typeface="Arial Narrow" panose="020B0604020202020204" pitchFamily="34" charset="0"/>
                  </a:rPr>
                  <a:t>bed rock</a:t>
                </a:r>
                <a:endParaRPr lang="en-AU" altLang="en-BE" sz="2400">
                  <a:solidFill>
                    <a:schemeClr val="bg1"/>
                  </a:solidFill>
                  <a:latin typeface="Arial Narrow" panose="020B0604020202020204" pitchFamily="34" charset="0"/>
                </a:endParaRPr>
              </a:p>
            </p:txBody>
          </p:sp>
          <p:sp>
            <p:nvSpPr>
              <p:cNvPr id="20500" name="Line 6">
                <a:extLst>
                  <a:ext uri="{FF2B5EF4-FFF2-40B4-BE49-F238E27FC236}">
                    <a16:creationId xmlns:a16="http://schemas.microsoft.com/office/drawing/2014/main" id="{436091F7-9795-4589-341C-35A0C55DABA9}"/>
                  </a:ext>
                </a:extLst>
              </p:cNvPr>
              <p:cNvSpPr>
                <a:spLocks noChangeShapeType="1"/>
              </p:cNvSpPr>
              <p:nvPr/>
            </p:nvSpPr>
            <p:spPr bwMode="auto">
              <a:xfrm>
                <a:off x="2208" y="2160"/>
                <a:ext cx="2592" cy="0"/>
              </a:xfrm>
              <a:prstGeom prst="line">
                <a:avLst/>
              </a:prstGeom>
              <a:noFill/>
              <a:ln w="25400">
                <a:solidFill>
                  <a:srgbClr val="993300"/>
                </a:solidFill>
                <a:round/>
                <a:headEnd/>
                <a:tailEnd/>
              </a:ln>
              <a:extLst>
                <a:ext uri="{909E8E84-426E-40DD-AFC4-6F175D3DCCD1}">
                  <a14:hiddenFill xmlns:a14="http://schemas.microsoft.com/office/drawing/2010/main">
                    <a:noFill/>
                  </a14:hiddenFill>
                </a:ext>
              </a:extLst>
            </p:spPr>
            <p:txBody>
              <a:bodyPr/>
              <a:lstStyle/>
              <a:p>
                <a:endParaRPr lang="en-BE"/>
              </a:p>
            </p:txBody>
          </p:sp>
        </p:grpSp>
        <p:sp>
          <p:nvSpPr>
            <p:cNvPr id="20497" name="Text Box 7">
              <a:extLst>
                <a:ext uri="{FF2B5EF4-FFF2-40B4-BE49-F238E27FC236}">
                  <a16:creationId xmlns:a16="http://schemas.microsoft.com/office/drawing/2014/main" id="{8F269A8C-99C0-2CAA-8C5F-7287D9903226}"/>
                </a:ext>
              </a:extLst>
            </p:cNvPr>
            <p:cNvSpPr txBox="1">
              <a:spLocks noChangeArrowheads="1"/>
            </p:cNvSpPr>
            <p:nvPr/>
          </p:nvSpPr>
          <p:spPr bwMode="auto">
            <a:xfrm>
              <a:off x="2352" y="2736"/>
              <a:ext cx="76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BE" sz="2400">
                  <a:latin typeface="Arial Narrow" panose="020B0604020202020204" pitchFamily="34" charset="0"/>
                </a:rPr>
                <a:t>weak soil</a:t>
              </a:r>
              <a:endParaRPr lang="en-AU" altLang="en-BE" sz="2400">
                <a:latin typeface="Arial Narrow" panose="020B0604020202020204" pitchFamily="34" charset="0"/>
              </a:endParaRPr>
            </a:p>
          </p:txBody>
        </p:sp>
      </p:grpSp>
      <p:sp>
        <p:nvSpPr>
          <p:cNvPr id="20484" name="Rectangle 8">
            <a:extLst>
              <a:ext uri="{FF2B5EF4-FFF2-40B4-BE49-F238E27FC236}">
                <a16:creationId xmlns:a16="http://schemas.microsoft.com/office/drawing/2014/main" id="{C54EEDFB-0C73-9AF9-8E67-8A96D16CAFD0}"/>
              </a:ext>
            </a:extLst>
          </p:cNvPr>
          <p:cNvSpPr>
            <a:spLocks noChangeArrowheads="1"/>
          </p:cNvSpPr>
          <p:nvPr/>
        </p:nvSpPr>
        <p:spPr bwMode="auto">
          <a:xfrm>
            <a:off x="457200" y="274638"/>
            <a:ext cx="82296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BE" sz="4000" b="1">
                <a:solidFill>
                  <a:srgbClr val="FF0000"/>
                </a:solidFill>
              </a:rPr>
              <a:t>Deep Foundations</a:t>
            </a:r>
            <a:endParaRPr lang="en-AU" altLang="en-BE" sz="4000" b="1">
              <a:solidFill>
                <a:srgbClr val="FF0000"/>
              </a:solidFill>
            </a:endParaRPr>
          </a:p>
        </p:txBody>
      </p:sp>
      <p:grpSp>
        <p:nvGrpSpPr>
          <p:cNvPr id="4" name="Group 9">
            <a:extLst>
              <a:ext uri="{FF2B5EF4-FFF2-40B4-BE49-F238E27FC236}">
                <a16:creationId xmlns:a16="http://schemas.microsoft.com/office/drawing/2014/main" id="{D4AEED4C-F317-72DF-9E13-862A4FB211F8}"/>
              </a:ext>
            </a:extLst>
          </p:cNvPr>
          <p:cNvGrpSpPr>
            <a:grpSpLocks/>
          </p:cNvGrpSpPr>
          <p:nvPr/>
        </p:nvGrpSpPr>
        <p:grpSpPr bwMode="auto">
          <a:xfrm>
            <a:off x="5029200" y="3886200"/>
            <a:ext cx="914400" cy="2286000"/>
            <a:chOff x="3216" y="2160"/>
            <a:chExt cx="576" cy="1440"/>
          </a:xfrm>
        </p:grpSpPr>
        <p:sp>
          <p:nvSpPr>
            <p:cNvPr id="20492" name="Line 10">
              <a:extLst>
                <a:ext uri="{FF2B5EF4-FFF2-40B4-BE49-F238E27FC236}">
                  <a16:creationId xmlns:a16="http://schemas.microsoft.com/office/drawing/2014/main" id="{1252B627-93DE-4EE2-145D-039243EE86BA}"/>
                </a:ext>
              </a:extLst>
            </p:cNvPr>
            <p:cNvSpPr>
              <a:spLocks noChangeShapeType="1"/>
            </p:cNvSpPr>
            <p:nvPr/>
          </p:nvSpPr>
          <p:spPr bwMode="auto">
            <a:xfrm>
              <a:off x="3216" y="2160"/>
              <a:ext cx="0" cy="1440"/>
            </a:xfrm>
            <a:prstGeom prst="line">
              <a:avLst/>
            </a:prstGeom>
            <a:noFill/>
            <a:ln w="76200">
              <a:solidFill>
                <a:srgbClr val="808000"/>
              </a:solidFill>
              <a:round/>
              <a:headEnd/>
              <a:tailEnd/>
            </a:ln>
            <a:extLst>
              <a:ext uri="{909E8E84-426E-40DD-AFC4-6F175D3DCCD1}">
                <a14:hiddenFill xmlns:a14="http://schemas.microsoft.com/office/drawing/2010/main">
                  <a:noFill/>
                </a14:hiddenFill>
              </a:ext>
            </a:extLst>
          </p:spPr>
          <p:txBody>
            <a:bodyPr/>
            <a:lstStyle/>
            <a:p>
              <a:endParaRPr lang="en-BE"/>
            </a:p>
          </p:txBody>
        </p:sp>
        <p:sp>
          <p:nvSpPr>
            <p:cNvPr id="20493" name="Line 11">
              <a:extLst>
                <a:ext uri="{FF2B5EF4-FFF2-40B4-BE49-F238E27FC236}">
                  <a16:creationId xmlns:a16="http://schemas.microsoft.com/office/drawing/2014/main" id="{1C30D285-3B4C-C567-B5F2-8630D6D3BE3F}"/>
                </a:ext>
              </a:extLst>
            </p:cNvPr>
            <p:cNvSpPr>
              <a:spLocks noChangeShapeType="1"/>
            </p:cNvSpPr>
            <p:nvPr/>
          </p:nvSpPr>
          <p:spPr bwMode="auto">
            <a:xfrm>
              <a:off x="3408" y="2160"/>
              <a:ext cx="0" cy="1440"/>
            </a:xfrm>
            <a:prstGeom prst="line">
              <a:avLst/>
            </a:prstGeom>
            <a:noFill/>
            <a:ln w="76200">
              <a:solidFill>
                <a:srgbClr val="808000"/>
              </a:solidFill>
              <a:round/>
              <a:headEnd/>
              <a:tailEnd/>
            </a:ln>
            <a:extLst>
              <a:ext uri="{909E8E84-426E-40DD-AFC4-6F175D3DCCD1}">
                <a14:hiddenFill xmlns:a14="http://schemas.microsoft.com/office/drawing/2010/main">
                  <a:noFill/>
                </a14:hiddenFill>
              </a:ext>
            </a:extLst>
          </p:spPr>
          <p:txBody>
            <a:bodyPr/>
            <a:lstStyle/>
            <a:p>
              <a:endParaRPr lang="en-BE"/>
            </a:p>
          </p:txBody>
        </p:sp>
        <p:sp>
          <p:nvSpPr>
            <p:cNvPr id="20494" name="Line 12">
              <a:extLst>
                <a:ext uri="{FF2B5EF4-FFF2-40B4-BE49-F238E27FC236}">
                  <a16:creationId xmlns:a16="http://schemas.microsoft.com/office/drawing/2014/main" id="{E578CB51-0ABA-6480-4B4F-E8D6A1B09806}"/>
                </a:ext>
              </a:extLst>
            </p:cNvPr>
            <p:cNvSpPr>
              <a:spLocks noChangeShapeType="1"/>
            </p:cNvSpPr>
            <p:nvPr/>
          </p:nvSpPr>
          <p:spPr bwMode="auto">
            <a:xfrm>
              <a:off x="3600" y="2160"/>
              <a:ext cx="0" cy="1440"/>
            </a:xfrm>
            <a:prstGeom prst="line">
              <a:avLst/>
            </a:prstGeom>
            <a:noFill/>
            <a:ln w="76200">
              <a:solidFill>
                <a:srgbClr val="808000"/>
              </a:solidFill>
              <a:round/>
              <a:headEnd/>
              <a:tailEnd/>
            </a:ln>
            <a:extLst>
              <a:ext uri="{909E8E84-426E-40DD-AFC4-6F175D3DCCD1}">
                <a14:hiddenFill xmlns:a14="http://schemas.microsoft.com/office/drawing/2010/main">
                  <a:noFill/>
                </a14:hiddenFill>
              </a:ext>
            </a:extLst>
          </p:spPr>
          <p:txBody>
            <a:bodyPr/>
            <a:lstStyle/>
            <a:p>
              <a:endParaRPr lang="en-BE"/>
            </a:p>
          </p:txBody>
        </p:sp>
        <p:sp>
          <p:nvSpPr>
            <p:cNvPr id="20495" name="Line 13">
              <a:extLst>
                <a:ext uri="{FF2B5EF4-FFF2-40B4-BE49-F238E27FC236}">
                  <a16:creationId xmlns:a16="http://schemas.microsoft.com/office/drawing/2014/main" id="{1A006634-D5E7-4305-D158-F6B3E89FEA41}"/>
                </a:ext>
              </a:extLst>
            </p:cNvPr>
            <p:cNvSpPr>
              <a:spLocks noChangeShapeType="1"/>
            </p:cNvSpPr>
            <p:nvPr/>
          </p:nvSpPr>
          <p:spPr bwMode="auto">
            <a:xfrm>
              <a:off x="3792" y="2160"/>
              <a:ext cx="0" cy="1440"/>
            </a:xfrm>
            <a:prstGeom prst="line">
              <a:avLst/>
            </a:prstGeom>
            <a:noFill/>
            <a:ln w="76200">
              <a:solidFill>
                <a:srgbClr val="808000"/>
              </a:solidFill>
              <a:round/>
              <a:headEnd/>
              <a:tailEnd/>
            </a:ln>
            <a:extLst>
              <a:ext uri="{909E8E84-426E-40DD-AFC4-6F175D3DCCD1}">
                <a14:hiddenFill xmlns:a14="http://schemas.microsoft.com/office/drawing/2010/main">
                  <a:noFill/>
                </a14:hiddenFill>
              </a:ext>
            </a:extLst>
          </p:spPr>
          <p:txBody>
            <a:bodyPr/>
            <a:lstStyle/>
            <a:p>
              <a:endParaRPr lang="en-BE"/>
            </a:p>
          </p:txBody>
        </p:sp>
      </p:grpSp>
      <p:sp>
        <p:nvSpPr>
          <p:cNvPr id="215054" name="AutoShape 14">
            <a:extLst>
              <a:ext uri="{FF2B5EF4-FFF2-40B4-BE49-F238E27FC236}">
                <a16:creationId xmlns:a16="http://schemas.microsoft.com/office/drawing/2014/main" id="{32A4EF7D-5725-A118-AE91-691D0A0E3816}"/>
              </a:ext>
            </a:extLst>
          </p:cNvPr>
          <p:cNvSpPr>
            <a:spLocks noChangeArrowheads="1"/>
          </p:cNvSpPr>
          <p:nvPr/>
        </p:nvSpPr>
        <p:spPr bwMode="auto">
          <a:xfrm>
            <a:off x="7885113" y="3789363"/>
            <a:ext cx="142875" cy="2476500"/>
          </a:xfrm>
          <a:prstGeom prst="can">
            <a:avLst>
              <a:gd name="adj" fmla="val 67086"/>
            </a:avLst>
          </a:prstGeom>
          <a:solidFill>
            <a:srgbClr val="808000"/>
          </a:solidFill>
          <a:ln w="22225">
            <a:solidFill>
              <a:schemeClr val="bg1"/>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BE" sz="1800">
                <a:latin typeface="Arial Narrow" panose="020B0604020202020204" pitchFamily="34" charset="0"/>
              </a:rPr>
              <a:t>P</a:t>
            </a:r>
          </a:p>
          <a:p>
            <a:pPr algn="ctr" eaLnBrk="1" hangingPunct="1">
              <a:spcBef>
                <a:spcPct val="0"/>
              </a:spcBef>
              <a:buFontTx/>
              <a:buNone/>
            </a:pPr>
            <a:r>
              <a:rPr lang="en-US" altLang="en-BE" sz="1800">
                <a:latin typeface="Arial Narrow" panose="020B0604020202020204" pitchFamily="34" charset="0"/>
              </a:rPr>
              <a:t>I</a:t>
            </a:r>
          </a:p>
          <a:p>
            <a:pPr algn="ctr" eaLnBrk="1" hangingPunct="1">
              <a:spcBef>
                <a:spcPct val="0"/>
              </a:spcBef>
              <a:buFontTx/>
              <a:buNone/>
            </a:pPr>
            <a:r>
              <a:rPr lang="en-US" altLang="en-BE" sz="1800">
                <a:latin typeface="Arial Narrow" panose="020B0604020202020204" pitchFamily="34" charset="0"/>
              </a:rPr>
              <a:t>L</a:t>
            </a:r>
          </a:p>
          <a:p>
            <a:pPr algn="ctr" eaLnBrk="1" hangingPunct="1">
              <a:spcBef>
                <a:spcPct val="0"/>
              </a:spcBef>
              <a:buFontTx/>
              <a:buNone/>
            </a:pPr>
            <a:r>
              <a:rPr lang="en-US" altLang="en-BE" sz="1800">
                <a:latin typeface="Arial Narrow" panose="020B0604020202020204" pitchFamily="34" charset="0"/>
              </a:rPr>
              <a:t>E</a:t>
            </a:r>
          </a:p>
          <a:p>
            <a:pPr algn="ctr" eaLnBrk="1" hangingPunct="1">
              <a:spcBef>
                <a:spcPct val="0"/>
              </a:spcBef>
              <a:buFontTx/>
              <a:buNone/>
            </a:pPr>
            <a:endParaRPr lang="en-AU" altLang="en-BE" sz="1800">
              <a:latin typeface="Arial Narrow" panose="020B0604020202020204" pitchFamily="34" charset="0"/>
            </a:endParaRPr>
          </a:p>
        </p:txBody>
      </p:sp>
      <p:sp>
        <p:nvSpPr>
          <p:cNvPr id="215055" name="Text Box 15">
            <a:extLst>
              <a:ext uri="{FF2B5EF4-FFF2-40B4-BE49-F238E27FC236}">
                <a16:creationId xmlns:a16="http://schemas.microsoft.com/office/drawing/2014/main" id="{64AF6423-24F6-8AAB-81AC-6C32F85DDF9F}"/>
              </a:ext>
            </a:extLst>
          </p:cNvPr>
          <p:cNvSpPr txBox="1">
            <a:spLocks noChangeArrowheads="1"/>
          </p:cNvSpPr>
          <p:nvPr/>
        </p:nvSpPr>
        <p:spPr bwMode="auto">
          <a:xfrm>
            <a:off x="323850" y="1052513"/>
            <a:ext cx="84582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Char char="-"/>
            </a:pPr>
            <a:r>
              <a:rPr lang="en-US" altLang="en-BE" sz="2400">
                <a:latin typeface="Arial" panose="020B0604020202020204" pitchFamily="34" charset="0"/>
              </a:rPr>
              <a:t> Deep foundations transfer loads far below the substructure</a:t>
            </a:r>
            <a:endParaRPr lang="en-US" altLang="en-BE" sz="2800">
              <a:latin typeface="Arial" panose="020B0604020202020204" pitchFamily="34" charset="0"/>
            </a:endParaRPr>
          </a:p>
          <a:p>
            <a:pPr eaLnBrk="1" hangingPunct="1">
              <a:spcBef>
                <a:spcPct val="0"/>
              </a:spcBef>
              <a:buFontTx/>
              <a:buChar char="-"/>
            </a:pPr>
            <a:r>
              <a:rPr lang="en-US" altLang="en-BE" sz="2400">
                <a:latin typeface="Arial" panose="020B0604020202020204" pitchFamily="34" charset="0"/>
              </a:rPr>
              <a:t> mostly used  in weak soils or for heavy loads</a:t>
            </a:r>
            <a:endParaRPr lang="en-AU" altLang="en-BE" sz="2400">
              <a:latin typeface="Arial" panose="020B0604020202020204" pitchFamily="34" charset="0"/>
            </a:endParaRPr>
          </a:p>
        </p:txBody>
      </p:sp>
      <p:sp>
        <p:nvSpPr>
          <p:cNvPr id="20488" name="Rectangle 16">
            <a:extLst>
              <a:ext uri="{FF2B5EF4-FFF2-40B4-BE49-F238E27FC236}">
                <a16:creationId xmlns:a16="http://schemas.microsoft.com/office/drawing/2014/main" id="{2C3B1AB4-41A8-EFA8-B5B3-1E5DCC709FD5}"/>
              </a:ext>
            </a:extLst>
          </p:cNvPr>
          <p:cNvSpPr>
            <a:spLocks noChangeArrowheads="1"/>
          </p:cNvSpPr>
          <p:nvPr/>
        </p:nvSpPr>
        <p:spPr bwMode="auto">
          <a:xfrm>
            <a:off x="4932363" y="2420938"/>
            <a:ext cx="1079500" cy="1439862"/>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BE" sz="2400"/>
          </a:p>
        </p:txBody>
      </p:sp>
      <p:sp>
        <p:nvSpPr>
          <p:cNvPr id="20489" name="Rectangle 17">
            <a:extLst>
              <a:ext uri="{FF2B5EF4-FFF2-40B4-BE49-F238E27FC236}">
                <a16:creationId xmlns:a16="http://schemas.microsoft.com/office/drawing/2014/main" id="{6446857E-5705-E69B-1125-99B3AF0B9ACE}"/>
              </a:ext>
            </a:extLst>
          </p:cNvPr>
          <p:cNvSpPr>
            <a:spLocks noChangeArrowheads="1"/>
          </p:cNvSpPr>
          <p:nvPr/>
        </p:nvSpPr>
        <p:spPr bwMode="auto">
          <a:xfrm>
            <a:off x="4716463" y="2205038"/>
            <a:ext cx="1511300" cy="215900"/>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BE" sz="2400"/>
          </a:p>
        </p:txBody>
      </p:sp>
      <p:sp>
        <p:nvSpPr>
          <p:cNvPr id="20490" name="Text Box 18">
            <a:extLst>
              <a:ext uri="{FF2B5EF4-FFF2-40B4-BE49-F238E27FC236}">
                <a16:creationId xmlns:a16="http://schemas.microsoft.com/office/drawing/2014/main" id="{AA438903-2CDF-2972-6C84-FC26F360454E}"/>
              </a:ext>
            </a:extLst>
          </p:cNvPr>
          <p:cNvSpPr txBox="1">
            <a:spLocks noChangeArrowheads="1"/>
          </p:cNvSpPr>
          <p:nvPr/>
        </p:nvSpPr>
        <p:spPr bwMode="auto">
          <a:xfrm>
            <a:off x="323850" y="1989138"/>
            <a:ext cx="3024188"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BE" sz="2400">
                <a:latin typeface="Arial" panose="020B0604020202020204" pitchFamily="34" charset="0"/>
              </a:rPr>
              <a:t>-These foundations penetrate weak soil until a satisfactory bearing stratum is reached. </a:t>
            </a:r>
          </a:p>
          <a:p>
            <a:pPr>
              <a:spcBef>
                <a:spcPct val="0"/>
              </a:spcBef>
              <a:buFontTx/>
              <a:buNone/>
            </a:pPr>
            <a:endParaRPr lang="en-US" altLang="en-BE" sz="2400">
              <a:latin typeface="Arial" panose="020B0604020202020204" pitchFamily="34" charset="0"/>
            </a:endParaRPr>
          </a:p>
          <a:p>
            <a:pPr>
              <a:spcBef>
                <a:spcPct val="0"/>
              </a:spcBef>
              <a:buFontTx/>
              <a:buNone/>
            </a:pPr>
            <a:r>
              <a:rPr lang="en-US" altLang="en-BE" sz="2400">
                <a:latin typeface="Arial" panose="020B0604020202020204" pitchFamily="34" charset="0"/>
              </a:rPr>
              <a:t>-Used to reach deeper layers with greater bearing </a:t>
            </a:r>
          </a:p>
          <a:p>
            <a:pPr>
              <a:spcBef>
                <a:spcPct val="0"/>
              </a:spcBef>
              <a:buFontTx/>
              <a:buNone/>
            </a:pPr>
            <a:r>
              <a:rPr lang="en-US" altLang="en-BE" sz="2400">
                <a:latin typeface="Arial" panose="020B0604020202020204" pitchFamily="34" charset="0"/>
              </a:rPr>
              <a:t>stratum</a:t>
            </a:r>
          </a:p>
        </p:txBody>
      </p:sp>
      <p:sp>
        <p:nvSpPr>
          <p:cNvPr id="20491" name="Slide Number Placeholder 2">
            <a:extLst>
              <a:ext uri="{FF2B5EF4-FFF2-40B4-BE49-F238E27FC236}">
                <a16:creationId xmlns:a16="http://schemas.microsoft.com/office/drawing/2014/main" id="{3AC1CB88-3F10-97B2-25F4-F0C469D7F97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3A7D63D-8E59-1048-A702-056B3C0CF3AE}" type="slidenum">
              <a:rPr lang="de-DE" altLang="en-BE" sz="1400"/>
              <a:pPr>
                <a:spcBef>
                  <a:spcPct val="0"/>
                </a:spcBef>
                <a:buFontTx/>
                <a:buNone/>
              </a:pPr>
              <a:t>17</a:t>
            </a:fld>
            <a:endParaRPr lang="de-DE" altLang="en-BE"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2000"/>
                                  </p:stCondLst>
                                  <p:childTnLst>
                                    <p:set>
                                      <p:cBhvr>
                                        <p:cTn id="6" dur="1" fill="hold">
                                          <p:stCondLst>
                                            <p:cond delay="0"/>
                                          </p:stCondLst>
                                        </p:cTn>
                                        <p:tgtEl>
                                          <p:spTgt spid="215055"/>
                                        </p:tgtEl>
                                        <p:attrNameLst>
                                          <p:attrName>style.visibility</p:attrName>
                                        </p:attrNameLst>
                                      </p:cBhvr>
                                      <p:to>
                                        <p:strVal val="visible"/>
                                      </p:to>
                                    </p:set>
                                    <p:animEffect transition="in" filter="dissolve">
                                      <p:cBhvr>
                                        <p:cTn id="7" dur="500"/>
                                        <p:tgtEl>
                                          <p:spTgt spid="215055"/>
                                        </p:tgtEl>
                                      </p:cBhvr>
                                    </p:animEffect>
                                  </p:childTnLst>
                                </p:cTn>
                              </p:par>
                            </p:childTnLst>
                          </p:cTn>
                        </p:par>
                        <p:par>
                          <p:cTn id="8" fill="hold" nodeType="afterGroup">
                            <p:stCondLst>
                              <p:cond delay="2500"/>
                            </p:stCondLst>
                            <p:childTnLst>
                              <p:par>
                                <p:cTn id="9" presetID="14" presetClass="entr" presetSubtype="10" fill="hold" nodeType="afterEffect">
                                  <p:stCondLst>
                                    <p:cond delay="400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childTnLst>
                          </p:cTn>
                        </p:par>
                        <p:par>
                          <p:cTn id="12" fill="hold" nodeType="afterGroup">
                            <p:stCondLst>
                              <p:cond delay="7000"/>
                            </p:stCondLst>
                            <p:childTnLst>
                              <p:par>
                                <p:cTn id="13" presetID="14" presetClass="entr" presetSubtype="10" fill="hold" nodeType="afterEffect">
                                  <p:stCondLst>
                                    <p:cond delay="300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par>
                          <p:cTn id="16" fill="hold" nodeType="afterGroup">
                            <p:stCondLst>
                              <p:cond delay="10500"/>
                            </p:stCondLst>
                            <p:childTnLst>
                              <p:par>
                                <p:cTn id="17" presetID="14" presetClass="entr" presetSubtype="10" fill="hold" nodeType="afterEffect">
                                  <p:stCondLst>
                                    <p:cond delay="3000"/>
                                  </p:stCondLst>
                                  <p:childTnLst>
                                    <p:set>
                                      <p:cBhvr>
                                        <p:cTn id="18" dur="1" fill="hold">
                                          <p:stCondLst>
                                            <p:cond delay="0"/>
                                          </p:stCondLst>
                                        </p:cTn>
                                        <p:tgtEl>
                                          <p:spTgt spid="215054"/>
                                        </p:tgtEl>
                                        <p:attrNameLst>
                                          <p:attrName>style.visibility</p:attrName>
                                        </p:attrNameLst>
                                      </p:cBhvr>
                                      <p:to>
                                        <p:strVal val="visible"/>
                                      </p:to>
                                    </p:set>
                                    <p:animEffect transition="in" filter="randombar(horizontal)">
                                      <p:cBhvr>
                                        <p:cTn id="19" dur="500"/>
                                        <p:tgtEl>
                                          <p:spTgt spid="215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54" grpId="0" animBg="1" autoUpdateAnimBg="0"/>
      <p:bldP spid="21505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2A20D0F9-1434-00CD-99AC-E1A1E3E43C73}"/>
              </a:ext>
            </a:extLst>
          </p:cNvPr>
          <p:cNvSpPr txBox="1">
            <a:spLocks noGrp="1"/>
          </p:cNvSpPr>
          <p:nvPr/>
        </p:nvSpPr>
        <p:spPr bwMode="auto">
          <a:xfrm>
            <a:off x="6553200" y="6248400"/>
            <a:ext cx="2133600" cy="457200"/>
          </a:xfrm>
          <a:prstGeom prst="rect">
            <a:avLst/>
          </a:prstGeom>
          <a:noFill/>
          <a:ln>
            <a:miter lim="800000"/>
            <a:headEnd/>
            <a:tailEnd/>
          </a:ln>
        </p:spPr>
        <p:txBody>
          <a:bodyPr/>
          <a:lstStyle/>
          <a:p>
            <a:pPr algn="r" eaLnBrk="1" hangingPunct="1">
              <a:defRPr/>
            </a:pPr>
            <a:endParaRPr lang="en-US" sz="1000" dirty="0">
              <a:latin typeface="+mn-lt"/>
            </a:endParaRPr>
          </a:p>
        </p:txBody>
      </p:sp>
      <p:sp>
        <p:nvSpPr>
          <p:cNvPr id="21507" name="Text Box 2">
            <a:extLst>
              <a:ext uri="{FF2B5EF4-FFF2-40B4-BE49-F238E27FC236}">
                <a16:creationId xmlns:a16="http://schemas.microsoft.com/office/drawing/2014/main" id="{18923B0A-E2C6-BC56-B4D5-16710D10439B}"/>
              </a:ext>
            </a:extLst>
          </p:cNvPr>
          <p:cNvSpPr txBox="1">
            <a:spLocks noChangeArrowheads="1"/>
          </p:cNvSpPr>
          <p:nvPr/>
        </p:nvSpPr>
        <p:spPr bwMode="auto">
          <a:xfrm>
            <a:off x="755650" y="1125538"/>
            <a:ext cx="7632700" cy="556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BE" sz="2400" b="1">
                <a:solidFill>
                  <a:srgbClr val="FF0000"/>
                </a:solidFill>
                <a:latin typeface="Arial" panose="020B0604020202020204" pitchFamily="34" charset="0"/>
              </a:rPr>
              <a:t>Bearing Piles</a:t>
            </a:r>
            <a:r>
              <a:rPr lang="en-US" altLang="en-BE" sz="2400">
                <a:solidFill>
                  <a:schemeClr val="bg2"/>
                </a:solidFill>
                <a:latin typeface="Arial" panose="020B0604020202020204" pitchFamily="34" charset="0"/>
              </a:rPr>
              <a:t> </a:t>
            </a:r>
          </a:p>
          <a:p>
            <a:pPr>
              <a:spcBef>
                <a:spcPct val="0"/>
              </a:spcBef>
              <a:buFontTx/>
              <a:buNone/>
            </a:pPr>
            <a:r>
              <a:rPr lang="en-US" altLang="en-BE" sz="2400">
                <a:latin typeface="Arial" panose="020B0604020202020204" pitchFamily="34" charset="0"/>
              </a:rPr>
              <a:t>	Transfers load through unstable soils to the 	denser soils far below, such as bedrock </a:t>
            </a:r>
          </a:p>
          <a:p>
            <a:pPr>
              <a:spcBef>
                <a:spcPct val="0"/>
              </a:spcBef>
              <a:buFontTx/>
              <a:buNone/>
            </a:pPr>
            <a:endParaRPr lang="en-US" altLang="en-BE" sz="2400">
              <a:latin typeface="Arial" panose="020B0604020202020204" pitchFamily="34" charset="0"/>
            </a:endParaRPr>
          </a:p>
          <a:p>
            <a:pPr>
              <a:spcBef>
                <a:spcPct val="0"/>
              </a:spcBef>
              <a:buFontTx/>
              <a:buNone/>
            </a:pPr>
            <a:r>
              <a:rPr lang="en-US" altLang="en-BE" sz="2400" b="1">
                <a:solidFill>
                  <a:srgbClr val="FF0000"/>
                </a:solidFill>
                <a:latin typeface="Arial" panose="020B0604020202020204" pitchFamily="34" charset="0"/>
              </a:rPr>
              <a:t>Friction Piles</a:t>
            </a:r>
            <a:r>
              <a:rPr lang="en-US" altLang="en-BE" sz="2400">
                <a:latin typeface="Arial" panose="020B0604020202020204" pitchFamily="34" charset="0"/>
              </a:rPr>
              <a:t> </a:t>
            </a:r>
          </a:p>
          <a:p>
            <a:pPr>
              <a:spcBef>
                <a:spcPct val="0"/>
              </a:spcBef>
              <a:buFontTx/>
              <a:buNone/>
            </a:pPr>
            <a:r>
              <a:rPr lang="en-US" altLang="en-BE" sz="2400">
                <a:latin typeface="Arial" panose="020B0604020202020204" pitchFamily="34" charset="0"/>
              </a:rPr>
              <a:t>	- Depends on friction resistance between the 		  soil it passes through and the surface of the 	 	  pile. </a:t>
            </a:r>
          </a:p>
          <a:p>
            <a:pPr>
              <a:spcBef>
                <a:spcPct val="0"/>
              </a:spcBef>
              <a:buFontTx/>
              <a:buNone/>
            </a:pPr>
            <a:r>
              <a:rPr lang="en-US" altLang="en-BE" sz="2400">
                <a:latin typeface="Arial" panose="020B0604020202020204" pitchFamily="34" charset="0"/>
              </a:rPr>
              <a:t>	- Used in clay soils </a:t>
            </a:r>
          </a:p>
          <a:p>
            <a:pPr>
              <a:spcBef>
                <a:spcPct val="0"/>
              </a:spcBef>
              <a:buFontTx/>
              <a:buNone/>
            </a:pPr>
            <a:r>
              <a:rPr lang="en-US" altLang="en-BE" sz="2400">
                <a:latin typeface="Arial" panose="020B0604020202020204" pitchFamily="34" charset="0"/>
              </a:rPr>
              <a:t>	- Driven Piles &amp; Concrete Caissons use this 	 	  methods </a:t>
            </a:r>
          </a:p>
          <a:p>
            <a:pPr>
              <a:spcBef>
                <a:spcPct val="0"/>
              </a:spcBef>
              <a:buFontTx/>
              <a:buNone/>
            </a:pPr>
            <a:r>
              <a:rPr lang="en-US" altLang="en-BE" sz="2400" b="1">
                <a:solidFill>
                  <a:srgbClr val="FF0000"/>
                </a:solidFill>
                <a:latin typeface="Arial" panose="020B0604020202020204" pitchFamily="34" charset="0"/>
              </a:rPr>
              <a:t>Sheet Piles</a:t>
            </a:r>
            <a:r>
              <a:rPr lang="en-US" altLang="en-BE" sz="2400" b="1">
                <a:solidFill>
                  <a:srgbClr val="FF3300"/>
                </a:solidFill>
                <a:latin typeface="Arial" panose="020B0604020202020204" pitchFamily="34" charset="0"/>
              </a:rPr>
              <a:t> </a:t>
            </a:r>
          </a:p>
          <a:p>
            <a:pPr>
              <a:spcBef>
                <a:spcPct val="0"/>
              </a:spcBef>
              <a:buFontTx/>
              <a:buNone/>
            </a:pPr>
            <a:r>
              <a:rPr lang="en-US" altLang="en-BE" sz="2400">
                <a:latin typeface="Arial" panose="020B0604020202020204" pitchFamily="34" charset="0"/>
              </a:rPr>
              <a:t> 	-Designed to resist Horizontal pressures </a:t>
            </a:r>
          </a:p>
          <a:p>
            <a:pPr>
              <a:spcBef>
                <a:spcPct val="0"/>
              </a:spcBef>
              <a:buFontTx/>
              <a:buNone/>
            </a:pPr>
            <a:r>
              <a:rPr lang="en-US" altLang="en-BE" sz="2400">
                <a:latin typeface="Arial" panose="020B0604020202020204" pitchFamily="34" charset="0"/>
              </a:rPr>
              <a:t>	- Used to hold back earth embankments and 	  	  sides of excavation </a:t>
            </a:r>
          </a:p>
        </p:txBody>
      </p:sp>
      <p:sp>
        <p:nvSpPr>
          <p:cNvPr id="21508" name="Rectangle 3">
            <a:extLst>
              <a:ext uri="{FF2B5EF4-FFF2-40B4-BE49-F238E27FC236}">
                <a16:creationId xmlns:a16="http://schemas.microsoft.com/office/drawing/2014/main" id="{5CA1869B-A014-5647-D8D5-389755E179A0}"/>
              </a:ext>
            </a:extLst>
          </p:cNvPr>
          <p:cNvSpPr>
            <a:spLocks noChangeArrowheads="1"/>
          </p:cNvSpPr>
          <p:nvPr/>
        </p:nvSpPr>
        <p:spPr bwMode="auto">
          <a:xfrm>
            <a:off x="457200" y="274638"/>
            <a:ext cx="82296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BE" sz="2800" b="1"/>
              <a:t>Load Transfer Characteristics of Piles</a:t>
            </a:r>
            <a:r>
              <a:rPr lang="en-US" altLang="en-BE" sz="4000"/>
              <a:t> </a:t>
            </a:r>
          </a:p>
        </p:txBody>
      </p:sp>
      <p:sp>
        <p:nvSpPr>
          <p:cNvPr id="21509" name="Slide Number Placeholder 1">
            <a:extLst>
              <a:ext uri="{FF2B5EF4-FFF2-40B4-BE49-F238E27FC236}">
                <a16:creationId xmlns:a16="http://schemas.microsoft.com/office/drawing/2014/main" id="{8CB0AD9D-DB24-4723-EAA6-F9274A94F8B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737FBCAB-D173-ED41-831F-7C6F73BEE82F}" type="slidenum">
              <a:rPr lang="de-DE" altLang="en-BE" sz="1400"/>
              <a:pPr>
                <a:spcBef>
                  <a:spcPct val="0"/>
                </a:spcBef>
                <a:buFontTx/>
                <a:buNone/>
              </a:pPr>
              <a:t>18</a:t>
            </a:fld>
            <a:endParaRPr lang="de-DE" altLang="en-BE" sz="14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949FD2C5-2C17-A10A-0908-147CFAC98686}"/>
              </a:ext>
            </a:extLst>
          </p:cNvPr>
          <p:cNvSpPr txBox="1">
            <a:spLocks noGrp="1"/>
          </p:cNvSpPr>
          <p:nvPr/>
        </p:nvSpPr>
        <p:spPr bwMode="auto">
          <a:xfrm>
            <a:off x="6553200" y="6248400"/>
            <a:ext cx="2133600" cy="457200"/>
          </a:xfrm>
          <a:prstGeom prst="rect">
            <a:avLst/>
          </a:prstGeom>
          <a:noFill/>
          <a:ln>
            <a:miter lim="800000"/>
            <a:headEnd/>
            <a:tailEnd/>
          </a:ln>
        </p:spPr>
        <p:txBody>
          <a:bodyPr/>
          <a:lstStyle/>
          <a:p>
            <a:pPr algn="r" eaLnBrk="1" hangingPunct="1">
              <a:defRPr/>
            </a:pPr>
            <a:endParaRPr lang="en-US" sz="1000" dirty="0">
              <a:latin typeface="+mn-lt"/>
            </a:endParaRPr>
          </a:p>
        </p:txBody>
      </p:sp>
      <p:sp>
        <p:nvSpPr>
          <p:cNvPr id="22531" name="Rectangle 6">
            <a:extLst>
              <a:ext uri="{FF2B5EF4-FFF2-40B4-BE49-F238E27FC236}">
                <a16:creationId xmlns:a16="http://schemas.microsoft.com/office/drawing/2014/main" id="{7AC27083-8517-F2CD-221F-3CDCD7A48432}"/>
              </a:ext>
            </a:extLst>
          </p:cNvPr>
          <p:cNvSpPr>
            <a:spLocks noChangeArrowheads="1"/>
          </p:cNvSpPr>
          <p:nvPr/>
        </p:nvSpPr>
        <p:spPr bwMode="auto">
          <a:xfrm>
            <a:off x="2484438" y="333375"/>
            <a:ext cx="4546600"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BE" sz="4000" b="1">
                <a:solidFill>
                  <a:srgbClr val="CC3300"/>
                </a:solidFill>
              </a:rPr>
              <a:t>Bearing Piles</a:t>
            </a:r>
            <a:r>
              <a:rPr lang="en-US" altLang="en-BE" sz="4000">
                <a:solidFill>
                  <a:schemeClr val="bg2"/>
                </a:solidFill>
              </a:rPr>
              <a:t> </a:t>
            </a:r>
          </a:p>
        </p:txBody>
      </p:sp>
      <p:graphicFrame>
        <p:nvGraphicFramePr>
          <p:cNvPr id="22532" name="Object 5">
            <a:extLst>
              <a:ext uri="{FF2B5EF4-FFF2-40B4-BE49-F238E27FC236}">
                <a16:creationId xmlns:a16="http://schemas.microsoft.com/office/drawing/2014/main" id="{BF8F4F48-7B38-4A20-2D57-05B5EAF08918}"/>
              </a:ext>
            </a:extLst>
          </p:cNvPr>
          <p:cNvGraphicFramePr>
            <a:graphicFrameLocks noChangeAspect="1"/>
          </p:cNvGraphicFramePr>
          <p:nvPr/>
        </p:nvGraphicFramePr>
        <p:xfrm>
          <a:off x="611188" y="1773238"/>
          <a:ext cx="3911600" cy="4824412"/>
        </p:xfrm>
        <a:graphic>
          <a:graphicData uri="http://schemas.openxmlformats.org/presentationml/2006/ole">
            <mc:AlternateContent xmlns:mc="http://schemas.openxmlformats.org/markup-compatibility/2006">
              <mc:Choice xmlns:v="urn:schemas-microsoft-com:vml" Requires="v">
                <p:oleObj name="DIG-CAD Zeichnung" r:id="rId2" imgW="28651200" imgH="35344100" progId="DIGCAD.Drawing.4">
                  <p:embed/>
                </p:oleObj>
              </mc:Choice>
              <mc:Fallback>
                <p:oleObj name="DIG-CAD Zeichnung" r:id="rId2" imgW="28651200" imgH="35344100" progId="DIGCAD.Drawing.4">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773238"/>
                        <a:ext cx="3911600" cy="4824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33" name="Rectangle 9">
            <a:extLst>
              <a:ext uri="{FF2B5EF4-FFF2-40B4-BE49-F238E27FC236}">
                <a16:creationId xmlns:a16="http://schemas.microsoft.com/office/drawing/2014/main" id="{57DDA46E-0F4A-A074-D3CA-8516997B36F4}"/>
              </a:ext>
            </a:extLst>
          </p:cNvPr>
          <p:cNvSpPr>
            <a:spLocks noChangeArrowheads="1"/>
          </p:cNvSpPr>
          <p:nvPr/>
        </p:nvSpPr>
        <p:spPr bwMode="auto">
          <a:xfrm>
            <a:off x="-757238" y="3284538"/>
            <a:ext cx="9144001"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BE" sz="2400"/>
          </a:p>
        </p:txBody>
      </p:sp>
      <p:graphicFrame>
        <p:nvGraphicFramePr>
          <p:cNvPr id="22534" name="Object 8">
            <a:extLst>
              <a:ext uri="{FF2B5EF4-FFF2-40B4-BE49-F238E27FC236}">
                <a16:creationId xmlns:a16="http://schemas.microsoft.com/office/drawing/2014/main" id="{057587EF-CB6C-9210-6B9B-CE41DDBE09EA}"/>
              </a:ext>
            </a:extLst>
          </p:cNvPr>
          <p:cNvGraphicFramePr>
            <a:graphicFrameLocks noChangeAspect="1"/>
          </p:cNvGraphicFramePr>
          <p:nvPr/>
        </p:nvGraphicFramePr>
        <p:xfrm>
          <a:off x="4932363" y="3357563"/>
          <a:ext cx="1728787" cy="568325"/>
        </p:xfrm>
        <a:graphic>
          <a:graphicData uri="http://schemas.openxmlformats.org/presentationml/2006/ole">
            <mc:AlternateContent xmlns:mc="http://schemas.openxmlformats.org/markup-compatibility/2006">
              <mc:Choice xmlns:v="urn:schemas-microsoft-com:vml" Requires="v">
                <p:oleObj name="Equation" r:id="rId4" imgW="16675100" imgH="5562600" progId="Equation.3">
                  <p:embed/>
                </p:oleObj>
              </mc:Choice>
              <mc:Fallback>
                <p:oleObj name="Equation" r:id="rId4" imgW="16675100" imgH="5562600" progId="Equation.3">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2363" y="3357563"/>
                        <a:ext cx="1728787"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535" name="Rectangle 11">
            <a:extLst>
              <a:ext uri="{FF2B5EF4-FFF2-40B4-BE49-F238E27FC236}">
                <a16:creationId xmlns:a16="http://schemas.microsoft.com/office/drawing/2014/main" id="{E839FF0F-AF8D-C0F1-CBE0-EA52D1061B79}"/>
              </a:ext>
            </a:extLst>
          </p:cNvPr>
          <p:cNvSpPr>
            <a:spLocks noChangeArrowheads="1"/>
          </p:cNvSpPr>
          <p:nvPr/>
        </p:nvSpPr>
        <p:spPr bwMode="auto">
          <a:xfrm>
            <a:off x="4300538" y="3860800"/>
            <a:ext cx="484346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indent="4572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kumimoji="1" lang="en-AU" altLang="en-BE" sz="2000" i="1">
                <a:cs typeface="Times New Roman" panose="02020603050405020304" pitchFamily="18" charset="0"/>
              </a:rPr>
              <a:t>A</a:t>
            </a:r>
            <a:r>
              <a:rPr kumimoji="1" lang="en-AU" altLang="en-BE" sz="2000" i="1" baseline="-30000">
                <a:cs typeface="Times New Roman" panose="02020603050405020304" pitchFamily="18" charset="0"/>
              </a:rPr>
              <a:t>p</a:t>
            </a:r>
            <a:r>
              <a:rPr kumimoji="1" lang="en-AU" altLang="en-BE" sz="2000">
                <a:cs typeface="Times New Roman" panose="02020603050405020304" pitchFamily="18" charset="0"/>
              </a:rPr>
              <a:t> = bearing area of the pile at tip</a:t>
            </a:r>
            <a:endParaRPr kumimoji="1" lang="en-AU" altLang="en-BE" sz="2000"/>
          </a:p>
          <a:p>
            <a:pPr>
              <a:spcBef>
                <a:spcPct val="0"/>
              </a:spcBef>
              <a:buFontTx/>
              <a:buNone/>
            </a:pPr>
            <a:r>
              <a:rPr kumimoji="1" lang="en-AU" altLang="en-BE" sz="2000" i="1">
                <a:cs typeface="Times New Roman" panose="02020603050405020304" pitchFamily="18" charset="0"/>
              </a:rPr>
              <a:t>p</a:t>
            </a:r>
            <a:r>
              <a:rPr kumimoji="1" lang="en-AU" altLang="en-BE" sz="2000" i="1" baseline="-30000">
                <a:cs typeface="Times New Roman" panose="02020603050405020304" pitchFamily="18" charset="0"/>
              </a:rPr>
              <a:t>o</a:t>
            </a:r>
            <a:r>
              <a:rPr kumimoji="1" lang="en-AU" altLang="en-BE" sz="2000">
                <a:cs typeface="Times New Roman" panose="02020603050405020304" pitchFamily="18" charset="0"/>
              </a:rPr>
              <a:t> = ultimate bearing capacity of the rock</a:t>
            </a:r>
            <a:endParaRPr kumimoji="1" lang="en-AU" altLang="en-BE" sz="2000"/>
          </a:p>
        </p:txBody>
      </p:sp>
      <p:graphicFrame>
        <p:nvGraphicFramePr>
          <p:cNvPr id="22536" name="Object 10">
            <a:extLst>
              <a:ext uri="{FF2B5EF4-FFF2-40B4-BE49-F238E27FC236}">
                <a16:creationId xmlns:a16="http://schemas.microsoft.com/office/drawing/2014/main" id="{74368500-01DF-2C36-D0B4-DE35F1ED6624}"/>
              </a:ext>
            </a:extLst>
          </p:cNvPr>
          <p:cNvGraphicFramePr>
            <a:graphicFrameLocks noChangeAspect="1"/>
          </p:cNvGraphicFramePr>
          <p:nvPr/>
        </p:nvGraphicFramePr>
        <p:xfrm>
          <a:off x="2982913" y="3548063"/>
          <a:ext cx="114300" cy="219075"/>
        </p:xfrm>
        <a:graphic>
          <a:graphicData uri="http://schemas.openxmlformats.org/presentationml/2006/ole">
            <mc:AlternateContent xmlns:mc="http://schemas.openxmlformats.org/markup-compatibility/2006">
              <mc:Choice xmlns:v="urn:schemas-microsoft-com:vml" Requires="v">
                <p:oleObj name="Equation" r:id="rId6" imgW="2628900" imgH="4978400" progId="Equation.3">
                  <p:embed/>
                </p:oleObj>
              </mc:Choice>
              <mc:Fallback>
                <p:oleObj name="Equation" r:id="rId6" imgW="2628900" imgH="4978400" progId="Equation.3">
                  <p:embed/>
                  <p:pic>
                    <p:nvPicPr>
                      <p:cNvPr id="0"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82913" y="3548063"/>
                        <a:ext cx="1143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537" name="Slide Number Placeholder 1">
            <a:extLst>
              <a:ext uri="{FF2B5EF4-FFF2-40B4-BE49-F238E27FC236}">
                <a16:creationId xmlns:a16="http://schemas.microsoft.com/office/drawing/2014/main" id="{14B6C7D5-E4EF-12F3-EDD8-0C43EC7F9D5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B40344C-BAC9-8544-A4F6-B4D628621AF5}" type="slidenum">
              <a:rPr lang="de-DE" altLang="en-BE" sz="1400"/>
              <a:pPr>
                <a:spcBef>
                  <a:spcPct val="0"/>
                </a:spcBef>
                <a:buFontTx/>
                <a:buNone/>
              </a:pPr>
              <a:t>19</a:t>
            </a:fld>
            <a:endParaRPr lang="de-DE" altLang="en-BE" sz="14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56A2A71C-01AF-66C0-A822-831AA78B1110}"/>
              </a:ext>
            </a:extLst>
          </p:cNvPr>
          <p:cNvSpPr txBox="1">
            <a:spLocks noGrp="1"/>
          </p:cNvSpPr>
          <p:nvPr/>
        </p:nvSpPr>
        <p:spPr bwMode="auto">
          <a:xfrm>
            <a:off x="6553200" y="6248400"/>
            <a:ext cx="2133600" cy="457200"/>
          </a:xfrm>
          <a:prstGeom prst="rect">
            <a:avLst/>
          </a:prstGeom>
          <a:noFill/>
          <a:ln>
            <a:miter lim="800000"/>
            <a:headEnd/>
            <a:tailEnd/>
          </a:ln>
        </p:spPr>
        <p:txBody>
          <a:bodyPr/>
          <a:lstStyle/>
          <a:p>
            <a:pPr algn="r" eaLnBrk="1" hangingPunct="1">
              <a:defRPr/>
            </a:pPr>
            <a:endParaRPr lang="en-US" sz="1000" dirty="0">
              <a:latin typeface="+mn-lt"/>
            </a:endParaRPr>
          </a:p>
        </p:txBody>
      </p:sp>
      <p:sp>
        <p:nvSpPr>
          <p:cNvPr id="23555" name="Rectangle 4">
            <a:extLst>
              <a:ext uri="{FF2B5EF4-FFF2-40B4-BE49-F238E27FC236}">
                <a16:creationId xmlns:a16="http://schemas.microsoft.com/office/drawing/2014/main" id="{75388B17-FA45-2079-3912-E34C55AFC2F6}"/>
              </a:ext>
            </a:extLst>
          </p:cNvPr>
          <p:cNvSpPr>
            <a:spLocks noChangeArrowheads="1"/>
          </p:cNvSpPr>
          <p:nvPr/>
        </p:nvSpPr>
        <p:spPr bwMode="auto">
          <a:xfrm>
            <a:off x="2339975" y="404813"/>
            <a:ext cx="45466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723900" indent="-723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BE" sz="4000" b="1">
                <a:solidFill>
                  <a:srgbClr val="CC3300"/>
                </a:solidFill>
              </a:rPr>
              <a:t>Friction Piles</a:t>
            </a:r>
          </a:p>
        </p:txBody>
      </p:sp>
      <p:graphicFrame>
        <p:nvGraphicFramePr>
          <p:cNvPr id="23556" name="Object 5">
            <a:extLst>
              <a:ext uri="{FF2B5EF4-FFF2-40B4-BE49-F238E27FC236}">
                <a16:creationId xmlns:a16="http://schemas.microsoft.com/office/drawing/2014/main" id="{91374AC0-EFAE-1BFD-B0BB-E27B3F531B91}"/>
              </a:ext>
            </a:extLst>
          </p:cNvPr>
          <p:cNvGraphicFramePr>
            <a:graphicFrameLocks noChangeAspect="1"/>
          </p:cNvGraphicFramePr>
          <p:nvPr/>
        </p:nvGraphicFramePr>
        <p:xfrm>
          <a:off x="5364163" y="1916113"/>
          <a:ext cx="3473450" cy="4321175"/>
        </p:xfrm>
        <a:graphic>
          <a:graphicData uri="http://schemas.openxmlformats.org/presentationml/2006/ole">
            <mc:AlternateContent xmlns:mc="http://schemas.openxmlformats.org/markup-compatibility/2006">
              <mc:Choice xmlns:v="urn:schemas-microsoft-com:vml" Requires="v">
                <p:oleObj name="DIG-CAD Zeichnung" r:id="rId2" imgW="26136600" imgH="32512000" progId="DIGCAD.Drawing.4">
                  <p:embed/>
                </p:oleObj>
              </mc:Choice>
              <mc:Fallback>
                <p:oleObj name="DIG-CAD Zeichnung" r:id="rId2" imgW="26136600" imgH="32512000" progId="DIGCAD.Drawing.4">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163" y="1916113"/>
                        <a:ext cx="3473450" cy="4321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57" name="Text Box 7">
            <a:extLst>
              <a:ext uri="{FF2B5EF4-FFF2-40B4-BE49-F238E27FC236}">
                <a16:creationId xmlns:a16="http://schemas.microsoft.com/office/drawing/2014/main" id="{0ABC64A4-2EC5-708E-9FB6-A9496BB5F2FC}"/>
              </a:ext>
            </a:extLst>
          </p:cNvPr>
          <p:cNvSpPr txBox="1">
            <a:spLocks noChangeArrowheads="1"/>
          </p:cNvSpPr>
          <p:nvPr/>
        </p:nvSpPr>
        <p:spPr bwMode="auto">
          <a:xfrm>
            <a:off x="468313" y="1268413"/>
            <a:ext cx="5040312" cy="455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BE" sz="1800" b="1" i="1"/>
              <a:t>Pile capacity in granular soil</a:t>
            </a:r>
            <a:endParaRPr lang="en-US" altLang="en-BE" sz="1800"/>
          </a:p>
          <a:p>
            <a:pPr eaLnBrk="1" hangingPunct="1">
              <a:spcBef>
                <a:spcPct val="0"/>
              </a:spcBef>
              <a:buFontTx/>
              <a:buNone/>
            </a:pPr>
            <a:endParaRPr lang="en-US" altLang="en-BE" sz="1800"/>
          </a:p>
          <a:p>
            <a:pPr eaLnBrk="1" hangingPunct="1">
              <a:spcBef>
                <a:spcPct val="0"/>
              </a:spcBef>
              <a:buFontTx/>
              <a:buNone/>
            </a:pPr>
            <a:endParaRPr lang="en-US" altLang="en-BE" sz="1600"/>
          </a:p>
          <a:p>
            <a:pPr eaLnBrk="1" hangingPunct="1">
              <a:spcBef>
                <a:spcPct val="0"/>
              </a:spcBef>
              <a:buFontTx/>
              <a:buNone/>
            </a:pPr>
            <a:r>
              <a:rPr lang="en-US" altLang="en-BE" sz="1600"/>
              <a:t>	</a:t>
            </a:r>
          </a:p>
          <a:p>
            <a:pPr eaLnBrk="1" hangingPunct="1">
              <a:spcBef>
                <a:spcPct val="0"/>
              </a:spcBef>
              <a:buFontTx/>
              <a:buNone/>
            </a:pPr>
            <a:r>
              <a:rPr lang="en-US" altLang="en-BE" sz="1600"/>
              <a:t>where	</a:t>
            </a:r>
          </a:p>
          <a:p>
            <a:pPr eaLnBrk="1" hangingPunct="1">
              <a:spcBef>
                <a:spcPct val="0"/>
              </a:spcBef>
              <a:buFontTx/>
              <a:buNone/>
            </a:pPr>
            <a:r>
              <a:rPr lang="en-US" altLang="en-BE" sz="1600" i="1"/>
              <a:t>Q</a:t>
            </a:r>
            <a:r>
              <a:rPr lang="en-US" altLang="en-BE" sz="1600" i="1" baseline="-25000"/>
              <a:t>u</a:t>
            </a:r>
            <a:r>
              <a:rPr lang="en-US" altLang="en-BE" sz="1600" i="1"/>
              <a:t> </a:t>
            </a:r>
            <a:r>
              <a:rPr lang="en-US" altLang="en-BE" sz="1600"/>
              <a:t>= ultimate resisting capacity</a:t>
            </a:r>
          </a:p>
          <a:p>
            <a:pPr eaLnBrk="1" hangingPunct="1">
              <a:spcBef>
                <a:spcPct val="0"/>
              </a:spcBef>
              <a:buFontTx/>
              <a:buNone/>
            </a:pPr>
            <a:r>
              <a:rPr lang="en-US" altLang="en-BE" sz="1600" i="1"/>
              <a:t>A</a:t>
            </a:r>
            <a:r>
              <a:rPr lang="en-US" altLang="en-BE" sz="1600" i="1" baseline="-25000"/>
              <a:t>p</a:t>
            </a:r>
            <a:r>
              <a:rPr lang="en-US" altLang="en-BE" sz="1600" i="1"/>
              <a:t> </a:t>
            </a:r>
            <a:r>
              <a:rPr lang="en-US" altLang="en-BE" sz="1600"/>
              <a:t>= area of cross section at tip</a:t>
            </a:r>
          </a:p>
          <a:p>
            <a:pPr eaLnBrk="1" hangingPunct="1">
              <a:spcBef>
                <a:spcPct val="0"/>
              </a:spcBef>
              <a:buFontTx/>
              <a:buNone/>
            </a:pPr>
            <a:r>
              <a:rPr lang="en-US" altLang="en-BE" sz="1600" i="1"/>
              <a:t>q</a:t>
            </a:r>
            <a:r>
              <a:rPr lang="en-US" altLang="en-BE" sz="1600" i="1" baseline="-25000"/>
              <a:t>di </a:t>
            </a:r>
            <a:r>
              <a:rPr lang="en-US" altLang="en-BE" sz="1600"/>
              <a:t>= effective over burden pressure at the </a:t>
            </a:r>
            <a:r>
              <a:rPr lang="en-US" altLang="en-BE" sz="1600" i="1"/>
              <a:t>i</a:t>
            </a:r>
            <a:r>
              <a:rPr lang="en-US" altLang="en-BE" sz="1600"/>
              <a:t>th layer</a:t>
            </a:r>
          </a:p>
          <a:p>
            <a:pPr eaLnBrk="1" hangingPunct="1">
              <a:spcBef>
                <a:spcPct val="0"/>
              </a:spcBef>
              <a:buFontTx/>
              <a:buNone/>
            </a:pPr>
            <a:r>
              <a:rPr lang="en-US" altLang="en-BE" sz="1600" i="1"/>
              <a:t>D  </a:t>
            </a:r>
            <a:r>
              <a:rPr lang="en-US" altLang="en-BE" sz="1600"/>
              <a:t>= size of the pile at tip</a:t>
            </a:r>
            <a:endParaRPr lang="en-US" altLang="en-BE" sz="1600" i="1"/>
          </a:p>
          <a:p>
            <a:pPr eaLnBrk="1" hangingPunct="1">
              <a:spcBef>
                <a:spcPct val="0"/>
              </a:spcBef>
              <a:buFontTx/>
              <a:buNone/>
            </a:pPr>
            <a:r>
              <a:rPr lang="en-US" altLang="en-BE" sz="1600" i="1">
                <a:sym typeface="Symbol" pitchFamily="2" charset="2"/>
              </a:rPr>
              <a:t></a:t>
            </a:r>
            <a:r>
              <a:rPr lang="en-US" altLang="en-BE" sz="1600"/>
              <a:t>  =  unit weight of soil at toe</a:t>
            </a:r>
          </a:p>
          <a:p>
            <a:pPr eaLnBrk="1" hangingPunct="1">
              <a:spcBef>
                <a:spcPct val="0"/>
              </a:spcBef>
              <a:buFontTx/>
              <a:buNone/>
            </a:pPr>
            <a:r>
              <a:rPr lang="en-US" altLang="en-BE" sz="1600" i="1"/>
              <a:t>N</a:t>
            </a:r>
            <a:r>
              <a:rPr lang="en-US" altLang="en-BE" sz="1600" i="1" baseline="-25000"/>
              <a:t>r</a:t>
            </a:r>
            <a:r>
              <a:rPr lang="en-US" altLang="en-BE" sz="1600"/>
              <a:t> and </a:t>
            </a:r>
            <a:r>
              <a:rPr lang="en-US" altLang="en-BE" sz="1600" i="1"/>
              <a:t>N</a:t>
            </a:r>
            <a:r>
              <a:rPr lang="en-US" altLang="en-BE" sz="1600" i="1" baseline="-25000"/>
              <a:t>q</a:t>
            </a:r>
            <a:r>
              <a:rPr lang="en-US" altLang="en-BE" sz="1600"/>
              <a:t> = bearing capacity factors of the soil at toe</a:t>
            </a:r>
            <a:endParaRPr lang="en-US" altLang="en-BE" sz="1600" i="1"/>
          </a:p>
          <a:p>
            <a:pPr eaLnBrk="1" hangingPunct="1">
              <a:spcBef>
                <a:spcPct val="0"/>
              </a:spcBef>
              <a:buFontTx/>
              <a:buNone/>
            </a:pPr>
            <a:r>
              <a:rPr lang="en-US" altLang="en-BE" sz="1600" i="1"/>
              <a:t>K</a:t>
            </a:r>
            <a:r>
              <a:rPr lang="en-US" altLang="en-BE" sz="1600" i="1" baseline="-25000"/>
              <a:t>i</a:t>
            </a:r>
            <a:r>
              <a:rPr lang="en-US" altLang="en-BE" sz="1600" i="1"/>
              <a:t> </a:t>
            </a:r>
            <a:r>
              <a:rPr lang="en-US" altLang="en-BE" sz="1600"/>
              <a:t>= coefficient of lateral earth pressure at </a:t>
            </a:r>
            <a:r>
              <a:rPr lang="en-US" altLang="en-BE" sz="1600" i="1"/>
              <a:t>i</a:t>
            </a:r>
            <a:r>
              <a:rPr lang="en-US" altLang="en-BE" sz="1600"/>
              <a:t>th layer (it </a:t>
            </a:r>
          </a:p>
          <a:p>
            <a:pPr eaLnBrk="1" hangingPunct="1">
              <a:spcBef>
                <a:spcPct val="0"/>
              </a:spcBef>
              <a:buFontTx/>
              <a:buNone/>
            </a:pPr>
            <a:r>
              <a:rPr lang="en-US" altLang="en-BE" sz="1600"/>
              <a:t>        varies from 1 to 3 in loose  to medium sands) </a:t>
            </a:r>
          </a:p>
          <a:p>
            <a:pPr eaLnBrk="1" hangingPunct="1">
              <a:spcBef>
                <a:spcPct val="0"/>
              </a:spcBef>
              <a:buFontTx/>
              <a:buNone/>
            </a:pPr>
            <a:r>
              <a:rPr lang="en-US" altLang="en-BE" sz="1600" i="1"/>
              <a:t>S</a:t>
            </a:r>
            <a:r>
              <a:rPr lang="en-US" altLang="en-BE" sz="1600" i="1" baseline="-25000"/>
              <a:t>i</a:t>
            </a:r>
            <a:r>
              <a:rPr lang="en-US" altLang="en-BE" sz="1600" i="1"/>
              <a:t> </a:t>
            </a:r>
            <a:r>
              <a:rPr lang="en-US" altLang="en-BE" sz="1600"/>
              <a:t>=  surface area of the pile in the </a:t>
            </a:r>
            <a:r>
              <a:rPr lang="en-US" altLang="en-BE" sz="1600" i="1"/>
              <a:t>i</a:t>
            </a:r>
            <a:r>
              <a:rPr lang="en-US" altLang="en-BE" sz="1600"/>
              <a:t>th layer</a:t>
            </a:r>
            <a:endParaRPr lang="en-US" altLang="en-BE" sz="1600" b="1"/>
          </a:p>
          <a:p>
            <a:pPr eaLnBrk="1" hangingPunct="1">
              <a:spcBef>
                <a:spcPct val="0"/>
              </a:spcBef>
              <a:buFontTx/>
              <a:buNone/>
            </a:pPr>
            <a:r>
              <a:rPr lang="en-US" altLang="en-BE" sz="1600">
                <a:sym typeface="Symbol" pitchFamily="2" charset="2"/>
              </a:rPr>
              <a:t></a:t>
            </a:r>
            <a:r>
              <a:rPr lang="en-US" altLang="en-BE" sz="1600" baseline="-25000"/>
              <a:t>i</a:t>
            </a:r>
            <a:r>
              <a:rPr lang="en-US" altLang="en-BE" sz="1600"/>
              <a:t> = angle of wall friction between pile and soil in the </a:t>
            </a:r>
            <a:r>
              <a:rPr lang="en-US" altLang="en-BE" sz="1600" i="1"/>
              <a:t>i</a:t>
            </a:r>
            <a:r>
              <a:rPr lang="en-US" altLang="en-BE" sz="1600"/>
              <a:t>th </a:t>
            </a:r>
          </a:p>
          <a:p>
            <a:pPr eaLnBrk="1" hangingPunct="1">
              <a:spcBef>
                <a:spcPct val="0"/>
              </a:spcBef>
              <a:buFontTx/>
              <a:buNone/>
            </a:pPr>
            <a:r>
              <a:rPr lang="en-US" altLang="en-BE" sz="1600"/>
              <a:t>       layer, it may be taken  equal </a:t>
            </a:r>
            <a:r>
              <a:rPr lang="en-US" altLang="en-BE" sz="1600">
                <a:sym typeface="Symbol" pitchFamily="2" charset="2"/>
              </a:rPr>
              <a:t></a:t>
            </a:r>
            <a:endParaRPr lang="en-US" altLang="en-BE" sz="1600"/>
          </a:p>
          <a:p>
            <a:pPr eaLnBrk="1" hangingPunct="1">
              <a:spcBef>
                <a:spcPct val="0"/>
              </a:spcBef>
              <a:buFontTx/>
              <a:buNone/>
            </a:pPr>
            <a:r>
              <a:rPr lang="en-US" altLang="en-BE" sz="1600">
                <a:sym typeface="Symbol" pitchFamily="2" charset="2"/>
              </a:rPr>
              <a:t></a:t>
            </a:r>
            <a:r>
              <a:rPr lang="en-US" altLang="en-BE" sz="1600"/>
              <a:t> = angle of internal friction of the soil</a:t>
            </a:r>
            <a:endParaRPr lang="en-US" altLang="en-BE" sz="1600" i="1"/>
          </a:p>
          <a:p>
            <a:pPr eaLnBrk="1" hangingPunct="1">
              <a:spcBef>
                <a:spcPct val="0"/>
              </a:spcBef>
              <a:buFontTx/>
              <a:buNone/>
            </a:pPr>
            <a:r>
              <a:rPr lang="en-US" altLang="en-BE" sz="1600" i="1"/>
              <a:t>n </a:t>
            </a:r>
            <a:r>
              <a:rPr lang="en-US" altLang="en-BE" sz="1600"/>
              <a:t>= number of different layers through which the pile rests</a:t>
            </a:r>
          </a:p>
        </p:txBody>
      </p:sp>
      <p:sp>
        <p:nvSpPr>
          <p:cNvPr id="23558" name="Rectangle 9">
            <a:extLst>
              <a:ext uri="{FF2B5EF4-FFF2-40B4-BE49-F238E27FC236}">
                <a16:creationId xmlns:a16="http://schemas.microsoft.com/office/drawing/2014/main" id="{D1F2BF20-0C9D-67E3-7AC0-A572EB74E23C}"/>
              </a:ext>
            </a:extLst>
          </p:cNvPr>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BE" sz="2400"/>
          </a:p>
        </p:txBody>
      </p:sp>
      <p:graphicFrame>
        <p:nvGraphicFramePr>
          <p:cNvPr id="23559" name="Object 8">
            <a:extLst>
              <a:ext uri="{FF2B5EF4-FFF2-40B4-BE49-F238E27FC236}">
                <a16:creationId xmlns:a16="http://schemas.microsoft.com/office/drawing/2014/main" id="{4832C5AB-C09B-1887-7E25-71EB813A93C7}"/>
              </a:ext>
            </a:extLst>
          </p:cNvPr>
          <p:cNvGraphicFramePr>
            <a:graphicFrameLocks noChangeAspect="1"/>
          </p:cNvGraphicFramePr>
          <p:nvPr/>
        </p:nvGraphicFramePr>
        <p:xfrm>
          <a:off x="539750" y="1592263"/>
          <a:ext cx="4824413" cy="723900"/>
        </p:xfrm>
        <a:graphic>
          <a:graphicData uri="http://schemas.openxmlformats.org/presentationml/2006/ole">
            <mc:AlternateContent xmlns:mc="http://schemas.openxmlformats.org/markup-compatibility/2006">
              <mc:Choice xmlns:v="urn:schemas-microsoft-com:vml" Requires="v">
                <p:oleObj name="Equation" r:id="rId4" imgW="68757800" imgH="10236200" progId="Equation.3">
                  <p:embed/>
                </p:oleObj>
              </mc:Choice>
              <mc:Fallback>
                <p:oleObj name="Equation" r:id="rId4" imgW="68757800" imgH="10236200" progId="Equation.3">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1592263"/>
                        <a:ext cx="4824413"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560" name="Slide Number Placeholder 1">
            <a:extLst>
              <a:ext uri="{FF2B5EF4-FFF2-40B4-BE49-F238E27FC236}">
                <a16:creationId xmlns:a16="http://schemas.microsoft.com/office/drawing/2014/main" id="{2A537C85-0DBD-72C9-A8FF-BFC95AF19D9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8D91E3B-151C-6A4E-8612-0F05B4E4738F}" type="slidenum">
              <a:rPr lang="de-DE" altLang="en-BE" sz="1400"/>
              <a:pPr>
                <a:spcBef>
                  <a:spcPct val="0"/>
                </a:spcBef>
                <a:buFontTx/>
                <a:buNone/>
              </a:pPr>
              <a:t>20</a:t>
            </a:fld>
            <a:endParaRPr lang="de-DE" altLang="en-BE" sz="14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F7DCD157-5667-108F-D0F8-E2383F632574}"/>
              </a:ext>
            </a:extLst>
          </p:cNvPr>
          <p:cNvSpPr>
            <a:spLocks noGrp="1" noChangeArrowheads="1"/>
          </p:cNvSpPr>
          <p:nvPr>
            <p:ph type="title"/>
          </p:nvPr>
        </p:nvSpPr>
        <p:spPr/>
        <p:txBody>
          <a:bodyPr/>
          <a:lstStyle/>
          <a:p>
            <a:endParaRPr lang="en-US" altLang="en-BE"/>
          </a:p>
        </p:txBody>
      </p:sp>
      <p:sp>
        <p:nvSpPr>
          <p:cNvPr id="24579" name="Slide Number Placeholder 3">
            <a:extLst>
              <a:ext uri="{FF2B5EF4-FFF2-40B4-BE49-F238E27FC236}">
                <a16:creationId xmlns:a16="http://schemas.microsoft.com/office/drawing/2014/main" id="{BF761ED5-2FD9-D2C4-9296-AC7160B35F8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A495A04D-2EC1-1242-AE24-D0E007373F33}" type="slidenum">
              <a:rPr lang="de-DE" altLang="en-BE" sz="1400"/>
              <a:pPr>
                <a:spcBef>
                  <a:spcPct val="0"/>
                </a:spcBef>
                <a:buFontTx/>
                <a:buNone/>
              </a:pPr>
              <a:t>21</a:t>
            </a:fld>
            <a:endParaRPr lang="de-DE" altLang="en-BE" sz="1400"/>
          </a:p>
        </p:txBody>
      </p:sp>
      <p:sp>
        <p:nvSpPr>
          <p:cNvPr id="24580" name="Slide Number Placeholder 3">
            <a:extLst>
              <a:ext uri="{FF2B5EF4-FFF2-40B4-BE49-F238E27FC236}">
                <a16:creationId xmlns:a16="http://schemas.microsoft.com/office/drawing/2014/main" id="{935E9F68-5402-B300-DBD7-7A72395DBFA4}"/>
              </a:ext>
            </a:extLst>
          </p:cNvPr>
          <p:cNvSpPr txBox="1">
            <a:spLocks/>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n-US" altLang="en-BE" sz="1400">
              <a:solidFill>
                <a:srgbClr val="000000"/>
              </a:solidFill>
              <a:latin typeface="Arial" panose="020B0604020202020204" pitchFamily="34" charset="0"/>
            </a:endParaRPr>
          </a:p>
        </p:txBody>
      </p:sp>
      <p:pic>
        <p:nvPicPr>
          <p:cNvPr id="24581" name="Picture 4">
            <a:extLst>
              <a:ext uri="{FF2B5EF4-FFF2-40B4-BE49-F238E27FC236}">
                <a16:creationId xmlns:a16="http://schemas.microsoft.com/office/drawing/2014/main" id="{6C4000E3-158D-C310-0ED6-008A7A58C4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28600"/>
            <a:ext cx="7924800" cy="602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82FD8F3-6DD8-EEEC-7DFF-E3FAAF890127}"/>
              </a:ext>
            </a:extLst>
          </p:cNvPr>
          <p:cNvSpPr txBox="1">
            <a:spLocks noGrp="1"/>
          </p:cNvSpPr>
          <p:nvPr/>
        </p:nvSpPr>
        <p:spPr bwMode="auto">
          <a:xfrm>
            <a:off x="6553200" y="6248400"/>
            <a:ext cx="2133600" cy="457200"/>
          </a:xfrm>
          <a:prstGeom prst="rect">
            <a:avLst/>
          </a:prstGeom>
          <a:noFill/>
          <a:ln>
            <a:miter lim="800000"/>
            <a:headEnd/>
            <a:tailEnd/>
          </a:ln>
        </p:spPr>
        <p:txBody>
          <a:bodyPr/>
          <a:lstStyle/>
          <a:p>
            <a:pPr algn="r" eaLnBrk="1" hangingPunct="1">
              <a:defRPr/>
            </a:pPr>
            <a:endParaRPr lang="en-US" sz="1000" dirty="0">
              <a:latin typeface="+mn-lt"/>
            </a:endParaRPr>
          </a:p>
        </p:txBody>
      </p:sp>
      <p:sp>
        <p:nvSpPr>
          <p:cNvPr id="25603" name="Rectangle 4">
            <a:extLst>
              <a:ext uri="{FF2B5EF4-FFF2-40B4-BE49-F238E27FC236}">
                <a16:creationId xmlns:a16="http://schemas.microsoft.com/office/drawing/2014/main" id="{6D6D8E97-D6B6-E03F-A498-65C5C8AB9A33}"/>
              </a:ext>
            </a:extLst>
          </p:cNvPr>
          <p:cNvSpPr>
            <a:spLocks noChangeArrowheads="1"/>
          </p:cNvSpPr>
          <p:nvPr/>
        </p:nvSpPr>
        <p:spPr bwMode="auto">
          <a:xfrm>
            <a:off x="2057400" y="228600"/>
            <a:ext cx="3754438"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AU" altLang="en-BE" sz="4400" b="1">
                <a:solidFill>
                  <a:srgbClr val="003399"/>
                </a:solidFill>
              </a:rPr>
              <a:t>Sheet pile</a:t>
            </a:r>
            <a:endParaRPr lang="en-US" altLang="en-BE" sz="4400" b="1">
              <a:solidFill>
                <a:srgbClr val="003399"/>
              </a:solidFill>
            </a:endParaRPr>
          </a:p>
        </p:txBody>
      </p:sp>
      <p:sp>
        <p:nvSpPr>
          <p:cNvPr id="25604" name="Rectangle 5">
            <a:extLst>
              <a:ext uri="{FF2B5EF4-FFF2-40B4-BE49-F238E27FC236}">
                <a16:creationId xmlns:a16="http://schemas.microsoft.com/office/drawing/2014/main" id="{311AEA5B-9D29-C626-CA82-DEB43151C5B9}"/>
              </a:ext>
            </a:extLst>
          </p:cNvPr>
          <p:cNvSpPr>
            <a:spLocks noChangeArrowheads="1"/>
          </p:cNvSpPr>
          <p:nvPr/>
        </p:nvSpPr>
        <p:spPr bwMode="auto">
          <a:xfrm>
            <a:off x="1600200" y="876300"/>
            <a:ext cx="6477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BE" sz="3800">
              <a:solidFill>
                <a:schemeClr val="tx2"/>
              </a:solidFill>
              <a:latin typeface="Arial" panose="020B0604020202020204" pitchFamily="34" charset="0"/>
            </a:endParaRPr>
          </a:p>
        </p:txBody>
      </p:sp>
      <p:pic>
        <p:nvPicPr>
          <p:cNvPr id="25605" name="Picture 6" descr="tsvsheetpile3">
            <a:extLst>
              <a:ext uri="{FF2B5EF4-FFF2-40B4-BE49-F238E27FC236}">
                <a16:creationId xmlns:a16="http://schemas.microsoft.com/office/drawing/2014/main" id="{FE9193D6-DE90-D6F5-01E3-3BF119A8BB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990600"/>
            <a:ext cx="6934200"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Slide Number Placeholder 1">
            <a:extLst>
              <a:ext uri="{FF2B5EF4-FFF2-40B4-BE49-F238E27FC236}">
                <a16:creationId xmlns:a16="http://schemas.microsoft.com/office/drawing/2014/main" id="{30620CB1-833C-E40B-E0FD-589DC88E077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85BF3F70-6B77-2942-8223-E1D9B5991142}" type="slidenum">
              <a:rPr lang="de-DE" altLang="en-BE" sz="1400"/>
              <a:pPr>
                <a:spcBef>
                  <a:spcPct val="0"/>
                </a:spcBef>
                <a:buFontTx/>
                <a:buNone/>
              </a:pPr>
              <a:t>22</a:t>
            </a:fld>
            <a:endParaRPr lang="de-DE" altLang="en-BE" sz="14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79B9B8F2-8564-4A04-0ABC-73C84658DA78}"/>
              </a:ext>
            </a:extLst>
          </p:cNvPr>
          <p:cNvSpPr txBox="1">
            <a:spLocks noGrp="1"/>
          </p:cNvSpPr>
          <p:nvPr/>
        </p:nvSpPr>
        <p:spPr bwMode="auto">
          <a:xfrm>
            <a:off x="6553200" y="6248400"/>
            <a:ext cx="2133600" cy="457200"/>
          </a:xfrm>
          <a:prstGeom prst="rect">
            <a:avLst/>
          </a:prstGeom>
          <a:noFill/>
          <a:ln>
            <a:miter lim="800000"/>
            <a:headEnd/>
            <a:tailEnd/>
          </a:ln>
        </p:spPr>
        <p:txBody>
          <a:bodyPr/>
          <a:lstStyle/>
          <a:p>
            <a:pPr algn="r" eaLnBrk="1" hangingPunct="1">
              <a:defRPr/>
            </a:pPr>
            <a:endParaRPr lang="en-US" sz="1000" dirty="0">
              <a:latin typeface="+mn-lt"/>
            </a:endParaRPr>
          </a:p>
        </p:txBody>
      </p:sp>
      <p:sp>
        <p:nvSpPr>
          <p:cNvPr id="26627" name="Rectangle 2">
            <a:extLst>
              <a:ext uri="{FF2B5EF4-FFF2-40B4-BE49-F238E27FC236}">
                <a16:creationId xmlns:a16="http://schemas.microsoft.com/office/drawing/2014/main" id="{7AA4CD12-4E0A-36A2-34E5-FEEEACDDD42A}"/>
              </a:ext>
            </a:extLst>
          </p:cNvPr>
          <p:cNvSpPr>
            <a:spLocks noChangeArrowheads="1"/>
          </p:cNvSpPr>
          <p:nvPr/>
        </p:nvSpPr>
        <p:spPr bwMode="auto">
          <a:xfrm>
            <a:off x="2484438" y="260350"/>
            <a:ext cx="3970337" cy="84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BE" sz="4400" b="1">
                <a:solidFill>
                  <a:srgbClr val="FF3300"/>
                </a:solidFill>
              </a:rPr>
              <a:t>Sheet Piles</a:t>
            </a:r>
            <a:endParaRPr lang="en-AU" altLang="en-BE" sz="4400" b="1">
              <a:solidFill>
                <a:srgbClr val="FF3300"/>
              </a:solidFill>
            </a:endParaRPr>
          </a:p>
        </p:txBody>
      </p:sp>
      <p:sp>
        <p:nvSpPr>
          <p:cNvPr id="253955" name="Text Box 3">
            <a:extLst>
              <a:ext uri="{FF2B5EF4-FFF2-40B4-BE49-F238E27FC236}">
                <a16:creationId xmlns:a16="http://schemas.microsoft.com/office/drawing/2014/main" id="{EA3A8310-1C0D-AF1C-FAF3-74995B069909}"/>
              </a:ext>
            </a:extLst>
          </p:cNvPr>
          <p:cNvSpPr txBox="1">
            <a:spLocks noChangeArrowheads="1"/>
          </p:cNvSpPr>
          <p:nvPr/>
        </p:nvSpPr>
        <p:spPr bwMode="auto">
          <a:xfrm>
            <a:off x="533400" y="914400"/>
            <a:ext cx="37512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BE" sz="2800">
                <a:latin typeface="Arial" panose="020B0604020202020204" pitchFamily="34" charset="0"/>
              </a:rPr>
              <a:t>interlocking sections</a:t>
            </a:r>
            <a:endParaRPr lang="en-AU" altLang="en-BE" sz="2800">
              <a:latin typeface="Arial" panose="020B0604020202020204" pitchFamily="34" charset="0"/>
            </a:endParaRPr>
          </a:p>
        </p:txBody>
      </p:sp>
      <p:pic>
        <p:nvPicPr>
          <p:cNvPr id="26629" name="Picture 4" descr="sheetpil">
            <a:extLst>
              <a:ext uri="{FF2B5EF4-FFF2-40B4-BE49-F238E27FC236}">
                <a16:creationId xmlns:a16="http://schemas.microsoft.com/office/drawing/2014/main" id="{EFB76B07-7DF4-8215-4015-32B24C327D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371600"/>
            <a:ext cx="5122863"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Slide Number Placeholder 1">
            <a:extLst>
              <a:ext uri="{FF2B5EF4-FFF2-40B4-BE49-F238E27FC236}">
                <a16:creationId xmlns:a16="http://schemas.microsoft.com/office/drawing/2014/main" id="{9EBEDF57-C2A4-8BF5-6612-E1485885D09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EF10C3A7-D978-D34F-94A6-5FE0AEE09413}" type="slidenum">
              <a:rPr lang="de-DE" altLang="en-BE" sz="1400"/>
              <a:pPr>
                <a:spcBef>
                  <a:spcPct val="0"/>
                </a:spcBef>
                <a:buFontTx/>
                <a:buNone/>
              </a:pPr>
              <a:t>23</a:t>
            </a:fld>
            <a:endParaRPr lang="de-DE" altLang="en-BE"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afterEffect">
                                  <p:stCondLst>
                                    <p:cond delay="4000"/>
                                  </p:stCondLst>
                                  <p:childTnLst>
                                    <p:set>
                                      <p:cBhvr>
                                        <p:cTn id="6" dur="1" fill="hold">
                                          <p:stCondLst>
                                            <p:cond delay="0"/>
                                          </p:stCondLst>
                                        </p:cTn>
                                        <p:tgtEl>
                                          <p:spTgt spid="253955"/>
                                        </p:tgtEl>
                                        <p:attrNameLst>
                                          <p:attrName>style.visibility</p:attrName>
                                        </p:attrNameLst>
                                      </p:cBhvr>
                                      <p:to>
                                        <p:strVal val="visible"/>
                                      </p:to>
                                    </p:set>
                                    <p:animEffect transition="in" filter="randombar(horizontal)">
                                      <p:cBhvr>
                                        <p:cTn id="7" dur="500"/>
                                        <p:tgtEl>
                                          <p:spTgt spid="2539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5"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F9A87F7E-A7C3-F14C-BEC6-742BB187D95D}"/>
              </a:ext>
            </a:extLst>
          </p:cNvPr>
          <p:cNvSpPr>
            <a:spLocks noGrp="1" noChangeArrowheads="1"/>
          </p:cNvSpPr>
          <p:nvPr>
            <p:ph type="title"/>
          </p:nvPr>
        </p:nvSpPr>
        <p:spPr>
          <a:xfrm>
            <a:off x="703263" y="304800"/>
            <a:ext cx="7772400" cy="1143000"/>
          </a:xfrm>
        </p:spPr>
        <p:txBody>
          <a:bodyPr/>
          <a:lstStyle/>
          <a:p>
            <a:r>
              <a:rPr lang="en-US" altLang="en-BE" sz="2800" b="1">
                <a:solidFill>
                  <a:srgbClr val="FF0000"/>
                </a:solidFill>
              </a:rPr>
              <a:t>STRUCTURAL REQUIREMENTS FOR ALL TYPES OF FOUNDATIONS </a:t>
            </a:r>
            <a:endParaRPr lang="en-US" altLang="en-BE" sz="2800">
              <a:solidFill>
                <a:srgbClr val="FF0000"/>
              </a:solidFill>
            </a:endParaRPr>
          </a:p>
        </p:txBody>
      </p:sp>
      <p:sp>
        <p:nvSpPr>
          <p:cNvPr id="27651" name="Slide Number Placeholder 3">
            <a:extLst>
              <a:ext uri="{FF2B5EF4-FFF2-40B4-BE49-F238E27FC236}">
                <a16:creationId xmlns:a16="http://schemas.microsoft.com/office/drawing/2014/main" id="{1E7D2CF2-BAB2-7137-3C09-3FF25707B11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2E7FA10-E7FA-5A4D-A024-6A2446EA231B}" type="slidenum">
              <a:rPr lang="de-DE" altLang="en-BE" sz="1400"/>
              <a:pPr>
                <a:spcBef>
                  <a:spcPct val="0"/>
                </a:spcBef>
                <a:buFontTx/>
                <a:buNone/>
              </a:pPr>
              <a:t>24</a:t>
            </a:fld>
            <a:endParaRPr lang="de-DE" altLang="en-BE" sz="1400"/>
          </a:p>
        </p:txBody>
      </p:sp>
      <p:sp>
        <p:nvSpPr>
          <p:cNvPr id="27652" name="Rectangle 4">
            <a:extLst>
              <a:ext uri="{FF2B5EF4-FFF2-40B4-BE49-F238E27FC236}">
                <a16:creationId xmlns:a16="http://schemas.microsoft.com/office/drawing/2014/main" id="{BE7D3921-2D9E-77BA-848B-11B922C7FF7B}"/>
              </a:ext>
            </a:extLst>
          </p:cNvPr>
          <p:cNvSpPr>
            <a:spLocks noChangeArrowheads="1"/>
          </p:cNvSpPr>
          <p:nvPr/>
        </p:nvSpPr>
        <p:spPr bwMode="auto">
          <a:xfrm>
            <a:off x="685800" y="1447800"/>
            <a:ext cx="7772400" cy="505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0"/>
              </a:spcBef>
              <a:spcAft>
                <a:spcPts val="400"/>
              </a:spcAft>
              <a:buFontTx/>
              <a:buNone/>
            </a:pPr>
            <a:r>
              <a:rPr lang="en-US" altLang="en-BE" sz="2400">
                <a:solidFill>
                  <a:srgbClr val="000000"/>
                </a:solidFill>
                <a:cs typeface="Calibri" panose="020F0502020204030204" pitchFamily="34" charset="0"/>
              </a:rPr>
              <a:t>Before designing and laying foundation of any structure, site conditions, type of soils, bearing capacity of soils and loads to be transmitted through the foundation are properly assessed. Above mentioned assessments are prerequisites in order to introduce in-built protection for durability, design parameter improvement for proper layout, safety and serviceability.</a:t>
            </a:r>
          </a:p>
          <a:p>
            <a:pPr>
              <a:spcBef>
                <a:spcPct val="0"/>
              </a:spcBef>
              <a:spcAft>
                <a:spcPts val="400"/>
              </a:spcAft>
              <a:buFontTx/>
              <a:buNone/>
            </a:pPr>
            <a:br>
              <a:rPr lang="en-US" altLang="en-BE" sz="2400">
                <a:solidFill>
                  <a:srgbClr val="000000"/>
                </a:solidFill>
                <a:cs typeface="Calibri" panose="020F0502020204030204" pitchFamily="34" charset="0"/>
              </a:rPr>
            </a:br>
            <a:r>
              <a:rPr lang="en-US" altLang="en-BE" sz="2400">
                <a:solidFill>
                  <a:srgbClr val="000000"/>
                </a:solidFill>
                <a:cs typeface="Calibri" panose="020F0502020204030204" pitchFamily="34" charset="0"/>
              </a:rPr>
              <a:t>1. </a:t>
            </a:r>
            <a:r>
              <a:rPr lang="en-US" altLang="en-BE" sz="2800" b="1">
                <a:solidFill>
                  <a:srgbClr val="000000"/>
                </a:solidFill>
                <a:cs typeface="Calibri" panose="020F0502020204030204" pitchFamily="34" charset="0"/>
              </a:rPr>
              <a:t>Site Conditions </a:t>
            </a:r>
            <a:endParaRPr lang="en-US" altLang="en-BE" sz="2400">
              <a:solidFill>
                <a:srgbClr val="000000"/>
              </a:solidFill>
              <a:cs typeface="Calibri" panose="020F0502020204030204" pitchFamily="34" charset="0"/>
            </a:endParaRPr>
          </a:p>
          <a:p>
            <a:pPr algn="just">
              <a:spcBef>
                <a:spcPct val="0"/>
              </a:spcBef>
              <a:spcAft>
                <a:spcPts val="400"/>
              </a:spcAft>
              <a:buFontTx/>
              <a:buNone/>
            </a:pPr>
            <a:r>
              <a:rPr lang="en-US" altLang="en-BE" sz="2400">
                <a:solidFill>
                  <a:srgbClr val="000000"/>
                </a:solidFill>
                <a:cs typeface="Calibri" panose="020F0502020204030204" pitchFamily="34" charset="0"/>
              </a:rPr>
              <a:t>Reconnaissance of the site is done to assess topographical features*, ground conditions (natural or made-up ground, water drainage, etc.), plantation in the vicinity, neighborhood of other structures, mass movement of ground in unstable areas, etc.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2">
            <a:extLst>
              <a:ext uri="{FF2B5EF4-FFF2-40B4-BE49-F238E27FC236}">
                <a16:creationId xmlns:a16="http://schemas.microsoft.com/office/drawing/2014/main" id="{88429126-9231-1FD7-D117-BB29F89279B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AC0628CC-412A-4841-92DF-5DAD23A55C2D}" type="slidenum">
              <a:rPr lang="de-DE" altLang="en-BE" sz="1400"/>
              <a:pPr>
                <a:spcBef>
                  <a:spcPct val="0"/>
                </a:spcBef>
                <a:buFontTx/>
                <a:buNone/>
              </a:pPr>
              <a:t>25</a:t>
            </a:fld>
            <a:endParaRPr lang="de-DE" altLang="en-BE" sz="1400"/>
          </a:p>
        </p:txBody>
      </p:sp>
      <p:sp>
        <p:nvSpPr>
          <p:cNvPr id="28675" name="Rectangle 3">
            <a:extLst>
              <a:ext uri="{FF2B5EF4-FFF2-40B4-BE49-F238E27FC236}">
                <a16:creationId xmlns:a16="http://schemas.microsoft.com/office/drawing/2014/main" id="{ECFB8EC9-E286-CEA9-9197-58B861A74D82}"/>
              </a:ext>
            </a:extLst>
          </p:cNvPr>
          <p:cNvSpPr>
            <a:spLocks noChangeArrowheads="1"/>
          </p:cNvSpPr>
          <p:nvPr/>
        </p:nvSpPr>
        <p:spPr bwMode="auto">
          <a:xfrm>
            <a:off x="381000" y="58738"/>
            <a:ext cx="8001000" cy="637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BE" sz="2400" b="1"/>
              <a:t>Types of Soil </a:t>
            </a:r>
            <a:endParaRPr lang="en-US" altLang="en-BE" sz="2400"/>
          </a:p>
          <a:p>
            <a:pPr>
              <a:spcBef>
                <a:spcPct val="0"/>
              </a:spcBef>
              <a:buFontTx/>
              <a:buNone/>
            </a:pPr>
            <a:r>
              <a:rPr lang="en-US" altLang="en-BE" sz="2400"/>
              <a:t>Soils supporting the foundations may be put in the following five categories from bearing capacity point of view : </a:t>
            </a:r>
          </a:p>
          <a:p>
            <a:pPr>
              <a:spcBef>
                <a:spcPct val="0"/>
              </a:spcBef>
              <a:buFontTx/>
              <a:buNone/>
            </a:pPr>
            <a:endParaRPr lang="en-US" altLang="en-BE" sz="2400" b="1"/>
          </a:p>
          <a:p>
            <a:pPr>
              <a:spcBef>
                <a:spcPct val="0"/>
              </a:spcBef>
              <a:buFontTx/>
              <a:buNone/>
            </a:pPr>
            <a:r>
              <a:rPr lang="en-US" altLang="en-BE" sz="2400" b="1"/>
              <a:t>Rocks </a:t>
            </a:r>
            <a:endParaRPr lang="en-US" altLang="en-BE" sz="2400"/>
          </a:p>
          <a:p>
            <a:pPr>
              <a:spcBef>
                <a:spcPct val="0"/>
              </a:spcBef>
              <a:buFontTx/>
              <a:buNone/>
            </a:pPr>
            <a:r>
              <a:rPr lang="en-US" altLang="en-BE" sz="2400"/>
              <a:t>Igneous rocks and the likes without laminations are termed as hard rocks. Laminated ones such as sedimentary rocks are less strong in load bearing. Soil made of broken bed rocks, hard shells, cemented materials, etc. is another groups of rocks. The soft rocks are made of cemented materials offering high resistance to digging and excavation. </a:t>
            </a:r>
          </a:p>
          <a:p>
            <a:pPr>
              <a:spcBef>
                <a:spcPct val="0"/>
              </a:spcBef>
              <a:buFontTx/>
              <a:buNone/>
            </a:pPr>
            <a:endParaRPr lang="en-US" altLang="en-BE" sz="2400" b="1"/>
          </a:p>
          <a:p>
            <a:pPr>
              <a:spcBef>
                <a:spcPct val="0"/>
              </a:spcBef>
              <a:buFontTx/>
              <a:buNone/>
            </a:pPr>
            <a:r>
              <a:rPr lang="en-US" altLang="en-BE" sz="2400" b="1"/>
              <a:t>Cohesive Soils </a:t>
            </a:r>
            <a:endParaRPr lang="en-US" altLang="en-BE" sz="2400"/>
          </a:p>
          <a:p>
            <a:pPr>
              <a:spcBef>
                <a:spcPct val="0"/>
              </a:spcBef>
              <a:buFontTx/>
              <a:buNone/>
            </a:pPr>
            <a:r>
              <a:rPr lang="en-US" altLang="en-BE" sz="2400"/>
              <a:t>Clays of different natural water contents are called cohesive soils. Black cotton soils, a variety of cohesive soils, form a major soil group in India, are characterized by high shrinkage and swelling properties.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2">
            <a:extLst>
              <a:ext uri="{FF2B5EF4-FFF2-40B4-BE49-F238E27FC236}">
                <a16:creationId xmlns:a16="http://schemas.microsoft.com/office/drawing/2014/main" id="{D8706788-9313-EFA5-5CCD-1288E07AFDE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1A48C94C-D7D9-364D-883F-C4F02CEC4F2B}" type="slidenum">
              <a:rPr lang="de-DE" altLang="en-BE" sz="1400"/>
              <a:pPr>
                <a:spcBef>
                  <a:spcPct val="0"/>
                </a:spcBef>
                <a:buFontTx/>
                <a:buNone/>
              </a:pPr>
              <a:t>26</a:t>
            </a:fld>
            <a:endParaRPr lang="de-DE" altLang="en-BE" sz="1400"/>
          </a:p>
        </p:txBody>
      </p:sp>
      <p:sp>
        <p:nvSpPr>
          <p:cNvPr id="29699" name="Rectangle 3">
            <a:extLst>
              <a:ext uri="{FF2B5EF4-FFF2-40B4-BE49-F238E27FC236}">
                <a16:creationId xmlns:a16="http://schemas.microsoft.com/office/drawing/2014/main" id="{69F0C496-F0B0-E63F-5D2C-3A2052653009}"/>
              </a:ext>
            </a:extLst>
          </p:cNvPr>
          <p:cNvSpPr>
            <a:spLocks noChangeArrowheads="1"/>
          </p:cNvSpPr>
          <p:nvPr/>
        </p:nvSpPr>
        <p:spPr bwMode="auto">
          <a:xfrm>
            <a:off x="609600" y="228600"/>
            <a:ext cx="7848600"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BE" sz="2400" b="1"/>
              <a:t>Non-cohesive Soils </a:t>
            </a:r>
            <a:endParaRPr lang="en-US" altLang="en-BE" sz="2400"/>
          </a:p>
          <a:p>
            <a:pPr>
              <a:spcBef>
                <a:spcPct val="0"/>
              </a:spcBef>
              <a:buFontTx/>
              <a:buNone/>
            </a:pPr>
            <a:r>
              <a:rPr lang="en-US" altLang="en-BE" sz="2400"/>
              <a:t>Cohesionless soils are made of gravels, sand of different sizes, silt and a combination thereof. </a:t>
            </a:r>
          </a:p>
          <a:p>
            <a:pPr>
              <a:spcBef>
                <a:spcPct val="0"/>
              </a:spcBef>
              <a:buFontTx/>
              <a:buNone/>
            </a:pPr>
            <a:endParaRPr lang="en-US" altLang="en-BE" sz="2400" b="1"/>
          </a:p>
          <a:p>
            <a:pPr>
              <a:spcBef>
                <a:spcPct val="0"/>
              </a:spcBef>
              <a:buFontTx/>
              <a:buNone/>
            </a:pPr>
            <a:r>
              <a:rPr lang="en-US" altLang="en-BE" sz="2400" b="1"/>
              <a:t>Peat </a:t>
            </a:r>
            <a:endParaRPr lang="en-US" altLang="en-BE" sz="2400"/>
          </a:p>
          <a:p>
            <a:pPr>
              <a:spcBef>
                <a:spcPct val="0"/>
              </a:spcBef>
              <a:buFontTx/>
              <a:buNone/>
            </a:pPr>
            <a:r>
              <a:rPr lang="en-US" altLang="en-BE" sz="2400"/>
              <a:t>A ditch filled with organic matters in various stages of decomposition is known as peat. </a:t>
            </a:r>
          </a:p>
          <a:p>
            <a:pPr>
              <a:spcBef>
                <a:spcPct val="0"/>
              </a:spcBef>
              <a:buFontTx/>
              <a:buNone/>
            </a:pPr>
            <a:endParaRPr lang="en-US" altLang="en-BE" sz="2400" b="1"/>
          </a:p>
          <a:p>
            <a:pPr>
              <a:spcBef>
                <a:spcPct val="0"/>
              </a:spcBef>
              <a:buFontTx/>
              <a:buNone/>
            </a:pPr>
            <a:r>
              <a:rPr lang="en-US" altLang="en-BE" sz="2400" b="1"/>
              <a:t>Make-up Ground </a:t>
            </a:r>
            <a:endParaRPr lang="en-US" altLang="en-BE" sz="2400"/>
          </a:p>
          <a:p>
            <a:pPr>
              <a:spcBef>
                <a:spcPct val="0"/>
              </a:spcBef>
              <a:buFontTx/>
              <a:buNone/>
            </a:pPr>
            <a:r>
              <a:rPr lang="en-US" altLang="en-BE" sz="2400"/>
              <a:t>A low water-logging or marshy land area filled with refuse, excavated soil or rock for the purpose of filling a depression or raising a site above the natural ground level is called Make-up Ground.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a:extLst>
              <a:ext uri="{FF2B5EF4-FFF2-40B4-BE49-F238E27FC236}">
                <a16:creationId xmlns:a16="http://schemas.microsoft.com/office/drawing/2014/main" id="{B10585B0-CB36-E252-3FBD-2BEB92331BE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E15C350-DF0B-B540-AE1E-A47134293293}" type="slidenum">
              <a:rPr lang="de-DE" altLang="en-BE" sz="1400"/>
              <a:pPr>
                <a:spcBef>
                  <a:spcPct val="0"/>
                </a:spcBef>
                <a:buFontTx/>
                <a:buNone/>
              </a:pPr>
              <a:t>27</a:t>
            </a:fld>
            <a:endParaRPr lang="de-DE" altLang="en-BE" sz="1400"/>
          </a:p>
        </p:txBody>
      </p:sp>
      <p:sp>
        <p:nvSpPr>
          <p:cNvPr id="5" name="Rectangle 4">
            <a:extLst>
              <a:ext uri="{FF2B5EF4-FFF2-40B4-BE49-F238E27FC236}">
                <a16:creationId xmlns:a16="http://schemas.microsoft.com/office/drawing/2014/main" id="{38B1B456-6FCB-87F2-3822-70CE60B99790}"/>
              </a:ext>
            </a:extLst>
          </p:cNvPr>
          <p:cNvSpPr/>
          <p:nvPr/>
        </p:nvSpPr>
        <p:spPr>
          <a:xfrm>
            <a:off x="609600" y="228600"/>
            <a:ext cx="8001000" cy="6269038"/>
          </a:xfrm>
          <a:prstGeom prst="rect">
            <a:avLst/>
          </a:prstGeom>
        </p:spPr>
        <p:txBody>
          <a:bodyPr>
            <a:spAutoFit/>
          </a:bodyPr>
          <a:lstStyle/>
          <a:p>
            <a:pPr>
              <a:spcBef>
                <a:spcPts val="0"/>
              </a:spcBef>
              <a:spcAft>
                <a:spcPts val="400"/>
              </a:spcAft>
              <a:defRPr/>
            </a:pPr>
            <a:r>
              <a:rPr lang="en-US" sz="2800" b="1" dirty="0">
                <a:solidFill>
                  <a:srgbClr val="000000"/>
                </a:solidFill>
                <a:latin typeface="Times New Roman"/>
                <a:ea typeface="Calibri"/>
              </a:rPr>
              <a:t>Bearing Capacity </a:t>
            </a:r>
            <a:endParaRPr lang="en-US" dirty="0">
              <a:solidFill>
                <a:srgbClr val="000000"/>
              </a:solidFill>
              <a:latin typeface="Times New Roman"/>
              <a:ea typeface="Calibri"/>
            </a:endParaRPr>
          </a:p>
          <a:p>
            <a:pPr>
              <a:spcBef>
                <a:spcPts val="0"/>
              </a:spcBef>
              <a:spcAft>
                <a:spcPts val="400"/>
              </a:spcAft>
              <a:defRPr/>
            </a:pPr>
            <a:r>
              <a:rPr lang="en-US" dirty="0">
                <a:solidFill>
                  <a:srgbClr val="000000"/>
                </a:solidFill>
                <a:latin typeface="Times New Roman"/>
                <a:ea typeface="Calibri"/>
              </a:rPr>
              <a:t>The allowable Bearing Pressure for design shall be taken as the least of the following : </a:t>
            </a:r>
          </a:p>
          <a:p>
            <a:pPr marL="711200" indent="-355600">
              <a:spcBef>
                <a:spcPts val="0"/>
              </a:spcBef>
              <a:spcAft>
                <a:spcPts val="400"/>
              </a:spcAft>
              <a:defRPr/>
            </a:pPr>
            <a:r>
              <a:rPr lang="en-US" dirty="0">
                <a:solidFill>
                  <a:srgbClr val="000000"/>
                </a:solidFill>
                <a:latin typeface="Times New Roman"/>
                <a:ea typeface="Calibri"/>
              </a:rPr>
              <a:t>(a) The </a:t>
            </a:r>
            <a:r>
              <a:rPr lang="en-US" i="1" dirty="0">
                <a:solidFill>
                  <a:srgbClr val="000000"/>
                </a:solidFill>
                <a:latin typeface="Times New Roman"/>
                <a:ea typeface="Calibri"/>
              </a:rPr>
              <a:t>Safe Bearing Capacity </a:t>
            </a:r>
            <a:r>
              <a:rPr lang="en-US" dirty="0">
                <a:solidFill>
                  <a:srgbClr val="000000"/>
                </a:solidFill>
                <a:latin typeface="Times New Roman"/>
                <a:ea typeface="Calibri"/>
              </a:rPr>
              <a:t>on the basis of shear strength characteristics of soil, or </a:t>
            </a:r>
          </a:p>
          <a:p>
            <a:pPr marL="711200" indent="-355600">
              <a:spcBef>
                <a:spcPts val="0"/>
              </a:spcBef>
              <a:spcAft>
                <a:spcPts val="400"/>
              </a:spcAft>
              <a:defRPr/>
            </a:pPr>
            <a:r>
              <a:rPr lang="en-US" dirty="0">
                <a:solidFill>
                  <a:srgbClr val="000000"/>
                </a:solidFill>
                <a:latin typeface="Times New Roman"/>
                <a:ea typeface="Calibri"/>
              </a:rPr>
              <a:t>(b) The </a:t>
            </a:r>
            <a:r>
              <a:rPr lang="en-US" i="1" dirty="0">
                <a:solidFill>
                  <a:srgbClr val="000000"/>
                </a:solidFill>
                <a:latin typeface="Times New Roman"/>
                <a:ea typeface="Calibri"/>
              </a:rPr>
              <a:t>Bearing Pressure </a:t>
            </a:r>
            <a:r>
              <a:rPr lang="en-US" dirty="0">
                <a:solidFill>
                  <a:srgbClr val="000000"/>
                </a:solidFill>
                <a:latin typeface="Times New Roman"/>
                <a:ea typeface="Calibri"/>
              </a:rPr>
              <a:t>that soil can take without exceeding permissible settlement specified by the Code*. </a:t>
            </a:r>
          </a:p>
          <a:p>
            <a:pPr algn="just">
              <a:spcBef>
                <a:spcPts val="0"/>
              </a:spcBef>
              <a:spcAft>
                <a:spcPts val="400"/>
              </a:spcAft>
              <a:defRPr/>
            </a:pPr>
            <a:r>
              <a:rPr lang="en-US" dirty="0">
                <a:solidFill>
                  <a:srgbClr val="000000"/>
                </a:solidFill>
                <a:latin typeface="Times New Roman"/>
                <a:ea typeface="Calibri"/>
              </a:rPr>
              <a:t>Safe bearing capacity of the soil is the maximum intensity of loading that the soil will safely carry without risk of shear failure irrespective of any settlement that may occur. It is obtained by dividing the ultimate bearing capacity by a factor of safety. The ultimate bearing capacity is determined by tests for shear failure and the value of factor of safety is generally taken as 2.5. For the design of lightly loaded structures the safe bearing capacity may be obtained from Table 2.1 in the absence of the test results.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2">
            <a:extLst>
              <a:ext uri="{FF2B5EF4-FFF2-40B4-BE49-F238E27FC236}">
                <a16:creationId xmlns:a16="http://schemas.microsoft.com/office/drawing/2014/main" id="{E5A7DF9D-329D-8391-6C18-7B9E02F8A37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A00303CB-1D1C-6644-BF82-3C1D602C74FA}" type="slidenum">
              <a:rPr lang="de-DE" altLang="en-BE" sz="1400"/>
              <a:pPr>
                <a:spcBef>
                  <a:spcPct val="0"/>
                </a:spcBef>
                <a:buFontTx/>
                <a:buNone/>
              </a:pPr>
              <a:t>28</a:t>
            </a:fld>
            <a:endParaRPr lang="de-DE" altLang="en-BE" sz="1400"/>
          </a:p>
        </p:txBody>
      </p:sp>
      <p:graphicFrame>
        <p:nvGraphicFramePr>
          <p:cNvPr id="4" name="Table 3">
            <a:extLst>
              <a:ext uri="{FF2B5EF4-FFF2-40B4-BE49-F238E27FC236}">
                <a16:creationId xmlns:a16="http://schemas.microsoft.com/office/drawing/2014/main" id="{0482C11D-CC66-0F32-9945-D31390B5D4BF}"/>
              </a:ext>
            </a:extLst>
          </p:cNvPr>
          <p:cNvGraphicFramePr>
            <a:graphicFrameLocks noGrp="1"/>
          </p:cNvGraphicFramePr>
          <p:nvPr/>
        </p:nvGraphicFramePr>
        <p:xfrm>
          <a:off x="762000" y="152400"/>
          <a:ext cx="7543800" cy="6124575"/>
        </p:xfrm>
        <a:graphic>
          <a:graphicData uri="http://schemas.openxmlformats.org/drawingml/2006/table">
            <a:tbl>
              <a:tblPr/>
              <a:tblGrid>
                <a:gridCol w="4199597">
                  <a:extLst>
                    <a:ext uri="{9D8B030D-6E8A-4147-A177-3AD203B41FA5}">
                      <a16:colId xmlns:a16="http://schemas.microsoft.com/office/drawing/2014/main" val="20000"/>
                    </a:ext>
                  </a:extLst>
                </a:gridCol>
                <a:gridCol w="1134403">
                  <a:extLst>
                    <a:ext uri="{9D8B030D-6E8A-4147-A177-3AD203B41FA5}">
                      <a16:colId xmlns:a16="http://schemas.microsoft.com/office/drawing/2014/main" val="20001"/>
                    </a:ext>
                  </a:extLst>
                </a:gridCol>
                <a:gridCol w="2209800">
                  <a:extLst>
                    <a:ext uri="{9D8B030D-6E8A-4147-A177-3AD203B41FA5}">
                      <a16:colId xmlns:a16="http://schemas.microsoft.com/office/drawing/2014/main" val="20002"/>
                    </a:ext>
                  </a:extLst>
                </a:gridCol>
              </a:tblGrid>
              <a:tr h="533465">
                <a:tc>
                  <a:txBody>
                    <a:bodyPr/>
                    <a:lstStyle/>
                    <a:p>
                      <a:pPr marL="0" marR="0" algn="ctr">
                        <a:spcBef>
                          <a:spcPts val="100"/>
                        </a:spcBef>
                        <a:spcAft>
                          <a:spcPts val="100"/>
                        </a:spcAft>
                      </a:pPr>
                      <a:r>
                        <a:rPr lang="en-US" sz="1800" b="1" dirty="0">
                          <a:solidFill>
                            <a:srgbClr val="000000"/>
                          </a:solidFill>
                          <a:effectLst/>
                          <a:latin typeface="Arial" pitchFamily="34" charset="0"/>
                          <a:ea typeface="Calibri"/>
                          <a:cs typeface="Arial" pitchFamily="34" charset="0"/>
                        </a:rPr>
                        <a:t>Table 2.1 : Safe Bearing Capacity </a:t>
                      </a:r>
                      <a:r>
                        <a:rPr lang="en-US" sz="1400" b="1" dirty="0">
                          <a:solidFill>
                            <a:srgbClr val="000000"/>
                          </a:solidFill>
                          <a:effectLst/>
                          <a:latin typeface="Arial" pitchFamily="34" charset="0"/>
                          <a:ea typeface="Calibri"/>
                          <a:cs typeface="Arial" pitchFamily="34" charset="0"/>
                        </a:rPr>
                        <a:t>Sl. No. </a:t>
                      </a:r>
                      <a:endParaRPr lang="en-US" sz="18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600" b="1" dirty="0">
                          <a:solidFill>
                            <a:srgbClr val="000000"/>
                          </a:solidFill>
                          <a:effectLst/>
                          <a:latin typeface="Arial" pitchFamily="34" charset="0"/>
                          <a:ea typeface="Calibri"/>
                          <a:cs typeface="Arial" pitchFamily="34" charset="0"/>
                        </a:rPr>
                        <a:t>Types of Soil </a:t>
                      </a:r>
                      <a:endParaRPr lang="en-US" sz="20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600" b="1" dirty="0">
                          <a:solidFill>
                            <a:srgbClr val="000000"/>
                          </a:solidFill>
                          <a:effectLst/>
                          <a:latin typeface="Arial" pitchFamily="34" charset="0"/>
                          <a:ea typeface="Calibri"/>
                          <a:cs typeface="Arial" pitchFamily="34" charset="0"/>
                        </a:rPr>
                        <a:t>Safe Bearing Capacity (</a:t>
                      </a:r>
                      <a:r>
                        <a:rPr lang="en-US" sz="1600" b="1" dirty="0" err="1">
                          <a:solidFill>
                            <a:srgbClr val="000000"/>
                          </a:solidFill>
                          <a:effectLst/>
                          <a:latin typeface="Arial" pitchFamily="34" charset="0"/>
                          <a:ea typeface="Calibri"/>
                          <a:cs typeface="Arial" pitchFamily="34" charset="0"/>
                        </a:rPr>
                        <a:t>kN</a:t>
                      </a:r>
                      <a:r>
                        <a:rPr lang="en-US" sz="1600" b="1" dirty="0">
                          <a:solidFill>
                            <a:srgbClr val="000000"/>
                          </a:solidFill>
                          <a:effectLst/>
                          <a:latin typeface="Arial" pitchFamily="34" charset="0"/>
                          <a:ea typeface="Calibri"/>
                          <a:cs typeface="Arial" pitchFamily="34" charset="0"/>
                        </a:rPr>
                        <a:t>/m</a:t>
                      </a:r>
                      <a:r>
                        <a:rPr lang="en-US" sz="1600" b="1" baseline="30000" dirty="0">
                          <a:solidFill>
                            <a:srgbClr val="000000"/>
                          </a:solidFill>
                          <a:effectLst/>
                          <a:latin typeface="Arial" pitchFamily="34" charset="0"/>
                          <a:ea typeface="Calibri"/>
                          <a:cs typeface="Arial" pitchFamily="34" charset="0"/>
                        </a:rPr>
                        <a:t>2</a:t>
                      </a:r>
                      <a:r>
                        <a:rPr lang="en-US" sz="1600" b="1" dirty="0">
                          <a:solidFill>
                            <a:srgbClr val="000000"/>
                          </a:solidFill>
                          <a:effectLst/>
                          <a:latin typeface="Arial" pitchFamily="34" charset="0"/>
                          <a:ea typeface="Calibri"/>
                          <a:cs typeface="Arial" pitchFamily="34" charset="0"/>
                        </a:rPr>
                        <a:t>) </a:t>
                      </a:r>
                      <a:endParaRPr lang="en-US" sz="2000" dirty="0">
                        <a:solidFill>
                          <a:srgbClr val="000000"/>
                        </a:solidFill>
                        <a:effectLst/>
                        <a:latin typeface="Arial" pitchFamily="34" charset="0"/>
                        <a:ea typeface="Calibri"/>
                        <a:cs typeface="Arial"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5805">
                <a:tc>
                  <a:txBody>
                    <a:bodyPr/>
                    <a:lstStyle/>
                    <a:p>
                      <a:pPr marL="0" marR="0">
                        <a:spcBef>
                          <a:spcPts val="100"/>
                        </a:spcBef>
                        <a:spcAft>
                          <a:spcPts val="100"/>
                        </a:spcAft>
                      </a:pPr>
                      <a:r>
                        <a:rPr lang="en-US" sz="1800" dirty="0">
                          <a:solidFill>
                            <a:srgbClr val="000000"/>
                          </a:solidFill>
                          <a:effectLst/>
                          <a:latin typeface="Arial" pitchFamily="34" charset="0"/>
                          <a:ea typeface="Calibri"/>
                          <a:cs typeface="Arial" pitchFamily="34" charset="0"/>
                        </a:rPr>
                        <a:t>(1)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spcBef>
                          <a:spcPts val="100"/>
                        </a:spcBef>
                        <a:spcAft>
                          <a:spcPts val="100"/>
                        </a:spcAft>
                      </a:pPr>
                      <a:r>
                        <a:rPr lang="en-US" sz="1800" b="1" dirty="0">
                          <a:solidFill>
                            <a:srgbClr val="000000"/>
                          </a:solidFill>
                          <a:effectLst/>
                          <a:latin typeface="Arial" pitchFamily="34" charset="0"/>
                          <a:ea typeface="Calibri"/>
                          <a:cs typeface="Arial" pitchFamily="34" charset="0"/>
                        </a:rPr>
                        <a:t>Rocks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endParaRPr lang="en-US" sz="2400">
                        <a:solidFill>
                          <a:srgbClr val="000000"/>
                        </a:solidFill>
                        <a:effectLst/>
                        <a:latin typeface="Arial" pitchFamily="34" charset="0"/>
                        <a:ea typeface="Calibri"/>
                        <a:cs typeface="Arial"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48707">
                <a:tc>
                  <a:txBody>
                    <a:bodyPr/>
                    <a:lstStyle/>
                    <a:p>
                      <a:pPr marL="0" marR="0" indent="-254000">
                        <a:spcBef>
                          <a:spcPts val="100"/>
                        </a:spcBef>
                        <a:spcAft>
                          <a:spcPts val="100"/>
                        </a:spcAft>
                      </a:pPr>
                      <a:r>
                        <a:rPr lang="en-US" sz="1800" dirty="0">
                          <a:solidFill>
                            <a:srgbClr val="000000"/>
                          </a:solidFill>
                          <a:effectLst/>
                          <a:latin typeface="Arial" pitchFamily="34" charset="0"/>
                          <a:ea typeface="Calibri"/>
                          <a:cs typeface="Arial" pitchFamily="34" charset="0"/>
                        </a:rPr>
                        <a:t>(i) Hard Rocks without defect with lamination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0" marR="0" algn="ctr">
                        <a:spcBef>
                          <a:spcPts val="100"/>
                        </a:spcBef>
                        <a:spcAft>
                          <a:spcPts val="100"/>
                        </a:spcAft>
                      </a:pPr>
                      <a:endParaRPr lang="en-US" sz="18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800" dirty="0">
                          <a:solidFill>
                            <a:srgbClr val="000000"/>
                          </a:solidFill>
                          <a:effectLst/>
                          <a:latin typeface="Arial" pitchFamily="34" charset="0"/>
                          <a:ea typeface="Calibri"/>
                          <a:cs typeface="Arial" pitchFamily="34" charset="0"/>
                        </a:rPr>
                        <a:t>3240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74353">
                <a:tc>
                  <a:txBody>
                    <a:bodyPr/>
                    <a:lstStyle/>
                    <a:p>
                      <a:pPr marL="0" marR="0" indent="-317500">
                        <a:spcBef>
                          <a:spcPts val="100"/>
                        </a:spcBef>
                        <a:spcAft>
                          <a:spcPts val="100"/>
                        </a:spcAft>
                      </a:pPr>
                      <a:r>
                        <a:rPr lang="en-US" sz="1800" dirty="0">
                          <a:solidFill>
                            <a:srgbClr val="000000"/>
                          </a:solidFill>
                          <a:effectLst/>
                          <a:latin typeface="Arial" pitchFamily="34" charset="0"/>
                          <a:ea typeface="Calibri"/>
                          <a:cs typeface="Arial" pitchFamily="34" charset="0"/>
                        </a:rPr>
                        <a:t>(ii) Rocks with lamination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spcBef>
                          <a:spcPts val="100"/>
                        </a:spcBef>
                        <a:spcAft>
                          <a:spcPts val="100"/>
                        </a:spcAft>
                      </a:pPr>
                      <a:r>
                        <a:rPr lang="en-US" sz="1800" dirty="0">
                          <a:solidFill>
                            <a:srgbClr val="000000"/>
                          </a:solidFill>
                          <a:effectLst/>
                          <a:latin typeface="Arial" pitchFamily="34" charset="0"/>
                          <a:ea typeface="Calibri"/>
                          <a:cs typeface="Arial" pitchFamily="34" charset="0"/>
                        </a:rPr>
                        <a:t>1620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823060">
                <a:tc>
                  <a:txBody>
                    <a:bodyPr/>
                    <a:lstStyle/>
                    <a:p>
                      <a:pPr marL="0" marR="0" indent="-266700">
                        <a:spcBef>
                          <a:spcPts val="100"/>
                        </a:spcBef>
                        <a:spcAft>
                          <a:spcPts val="100"/>
                        </a:spcAft>
                      </a:pPr>
                      <a:r>
                        <a:rPr lang="en-US" sz="1800" dirty="0">
                          <a:solidFill>
                            <a:srgbClr val="000000"/>
                          </a:solidFill>
                          <a:effectLst/>
                          <a:latin typeface="Arial" pitchFamily="34" charset="0"/>
                          <a:ea typeface="Calibri"/>
                          <a:cs typeface="Arial" pitchFamily="34" charset="0"/>
                        </a:rPr>
                        <a:t>(iii) Residual deposits of shattered and broken bed rock, hard shell, cemented material, etc.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spcBef>
                          <a:spcPts val="100"/>
                        </a:spcBef>
                        <a:spcAft>
                          <a:spcPts val="100"/>
                        </a:spcAft>
                      </a:pPr>
                      <a:r>
                        <a:rPr lang="en-US" sz="1800" dirty="0">
                          <a:solidFill>
                            <a:srgbClr val="000000"/>
                          </a:solidFill>
                          <a:effectLst/>
                          <a:latin typeface="Arial" pitchFamily="34" charset="0"/>
                          <a:ea typeface="Calibri"/>
                          <a:cs typeface="Arial" pitchFamily="34" charset="0"/>
                        </a:rPr>
                        <a:t>880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50563">
                <a:tc>
                  <a:txBody>
                    <a:bodyPr/>
                    <a:lstStyle/>
                    <a:p>
                      <a:pPr marL="0" marR="0" indent="-317500">
                        <a:spcBef>
                          <a:spcPts val="100"/>
                        </a:spcBef>
                        <a:spcAft>
                          <a:spcPts val="100"/>
                        </a:spcAft>
                      </a:pPr>
                      <a:r>
                        <a:rPr lang="en-US" sz="1800" dirty="0">
                          <a:solidFill>
                            <a:srgbClr val="000000"/>
                          </a:solidFill>
                          <a:effectLst/>
                          <a:latin typeface="Arial" pitchFamily="34" charset="0"/>
                          <a:ea typeface="Calibri"/>
                          <a:cs typeface="Arial" pitchFamily="34" charset="0"/>
                        </a:rPr>
                        <a:t>(iv) Soft rock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spcBef>
                          <a:spcPts val="100"/>
                        </a:spcBef>
                        <a:spcAft>
                          <a:spcPts val="100"/>
                        </a:spcAft>
                      </a:pPr>
                      <a:r>
                        <a:rPr lang="en-US" sz="1800" dirty="0">
                          <a:solidFill>
                            <a:srgbClr val="000000"/>
                          </a:solidFill>
                          <a:effectLst/>
                          <a:latin typeface="Arial" pitchFamily="34" charset="0"/>
                          <a:ea typeface="Calibri"/>
                          <a:cs typeface="Arial" pitchFamily="34" charset="0"/>
                        </a:rPr>
                        <a:t>440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65805">
                <a:tc>
                  <a:txBody>
                    <a:bodyPr/>
                    <a:lstStyle/>
                    <a:p>
                      <a:pPr marL="0" marR="0">
                        <a:spcBef>
                          <a:spcPts val="100"/>
                        </a:spcBef>
                        <a:spcAft>
                          <a:spcPts val="100"/>
                        </a:spcAft>
                      </a:pPr>
                      <a:r>
                        <a:rPr lang="en-US" sz="1800" dirty="0">
                          <a:solidFill>
                            <a:srgbClr val="000000"/>
                          </a:solidFill>
                          <a:effectLst/>
                          <a:latin typeface="Arial" pitchFamily="34" charset="0"/>
                          <a:ea typeface="Calibri"/>
                          <a:cs typeface="Arial" pitchFamily="34" charset="0"/>
                        </a:rPr>
                        <a:t>(2)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7">
                  <a:txBody>
                    <a:bodyPr/>
                    <a:lstStyle/>
                    <a:p>
                      <a:pPr marL="0" marR="0">
                        <a:spcBef>
                          <a:spcPts val="100"/>
                        </a:spcBef>
                        <a:spcAft>
                          <a:spcPts val="100"/>
                        </a:spcAft>
                      </a:pPr>
                      <a:r>
                        <a:rPr lang="en-US" sz="1800" b="1" dirty="0">
                          <a:solidFill>
                            <a:srgbClr val="000000"/>
                          </a:solidFill>
                          <a:effectLst/>
                          <a:latin typeface="Arial" pitchFamily="34" charset="0"/>
                          <a:ea typeface="Calibri"/>
                          <a:cs typeface="Arial" pitchFamily="34" charset="0"/>
                        </a:rPr>
                        <a:t>Non-cohesive Soils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endParaRPr lang="en-US" sz="2400">
                        <a:solidFill>
                          <a:srgbClr val="000000"/>
                        </a:solidFill>
                        <a:effectLst/>
                        <a:latin typeface="Arial" pitchFamily="34" charset="0"/>
                        <a:ea typeface="Calibri"/>
                        <a:cs typeface="Arial"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823060">
                <a:tc>
                  <a:txBody>
                    <a:bodyPr/>
                    <a:lstStyle/>
                    <a:p>
                      <a:pPr marL="0" marR="0" indent="-254000">
                        <a:spcBef>
                          <a:spcPts val="100"/>
                        </a:spcBef>
                        <a:spcAft>
                          <a:spcPts val="100"/>
                        </a:spcAft>
                      </a:pPr>
                      <a:r>
                        <a:rPr lang="en-US" sz="1800" dirty="0">
                          <a:solidFill>
                            <a:srgbClr val="000000"/>
                          </a:solidFill>
                          <a:effectLst/>
                          <a:latin typeface="Arial" pitchFamily="34" charset="0"/>
                          <a:ea typeface="Calibri"/>
                          <a:cs typeface="Arial" pitchFamily="34" charset="0"/>
                        </a:rPr>
                        <a:t>(i) Gravel, sand and gravel, compact and offering high Resistance to penetration when excavated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0" marR="0" algn="ctr">
                        <a:spcBef>
                          <a:spcPts val="100"/>
                        </a:spcBef>
                        <a:spcAft>
                          <a:spcPts val="100"/>
                        </a:spcAft>
                      </a:pPr>
                      <a:endParaRPr lang="en-US" sz="18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800" dirty="0">
                          <a:solidFill>
                            <a:srgbClr val="000000"/>
                          </a:solidFill>
                          <a:effectLst/>
                          <a:latin typeface="Arial" pitchFamily="34" charset="0"/>
                          <a:ea typeface="Calibri"/>
                          <a:cs typeface="Arial" pitchFamily="34" charset="0"/>
                        </a:rPr>
                        <a:t>440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04837">
                <a:tc>
                  <a:txBody>
                    <a:bodyPr/>
                    <a:lstStyle/>
                    <a:p>
                      <a:pPr marL="0" marR="0" indent="-254000">
                        <a:spcBef>
                          <a:spcPts val="100"/>
                        </a:spcBef>
                        <a:spcAft>
                          <a:spcPts val="100"/>
                        </a:spcAft>
                      </a:pPr>
                      <a:r>
                        <a:rPr lang="en-US" sz="1800" dirty="0">
                          <a:solidFill>
                            <a:srgbClr val="000000"/>
                          </a:solidFill>
                          <a:effectLst/>
                          <a:latin typeface="Arial" pitchFamily="34" charset="0"/>
                          <a:ea typeface="Calibri"/>
                          <a:cs typeface="Arial" pitchFamily="34" charset="0"/>
                        </a:rPr>
                        <a:t>(ii) Coarse sand, compact and dry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spcBef>
                          <a:spcPts val="100"/>
                        </a:spcBef>
                        <a:spcAft>
                          <a:spcPts val="100"/>
                        </a:spcAft>
                      </a:pPr>
                      <a:r>
                        <a:rPr lang="en-US" sz="1800" dirty="0">
                          <a:solidFill>
                            <a:srgbClr val="000000"/>
                          </a:solidFill>
                          <a:effectLst/>
                          <a:latin typeface="Arial" pitchFamily="34" charset="0"/>
                          <a:ea typeface="Calibri"/>
                          <a:cs typeface="Arial" pitchFamily="34" charset="0"/>
                        </a:rPr>
                        <a:t>440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63152">
                <a:tc>
                  <a:txBody>
                    <a:bodyPr/>
                    <a:lstStyle/>
                    <a:p>
                      <a:pPr marL="0" marR="0" indent="-254000">
                        <a:spcBef>
                          <a:spcPts val="100"/>
                        </a:spcBef>
                        <a:spcAft>
                          <a:spcPts val="100"/>
                        </a:spcAft>
                      </a:pPr>
                      <a:r>
                        <a:rPr lang="en-US" sz="1800" dirty="0">
                          <a:solidFill>
                            <a:srgbClr val="000000"/>
                          </a:solidFill>
                          <a:effectLst/>
                          <a:latin typeface="Arial" pitchFamily="34" charset="0"/>
                          <a:ea typeface="Calibri"/>
                          <a:cs typeface="Arial" pitchFamily="34" charset="0"/>
                        </a:rPr>
                        <a:t>(iii) Medium sand, compact and dry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spcBef>
                          <a:spcPts val="100"/>
                        </a:spcBef>
                        <a:spcAft>
                          <a:spcPts val="100"/>
                        </a:spcAft>
                      </a:pPr>
                      <a:r>
                        <a:rPr lang="en-US" sz="1800" dirty="0">
                          <a:solidFill>
                            <a:srgbClr val="000000"/>
                          </a:solidFill>
                          <a:effectLst/>
                          <a:latin typeface="Arial" pitchFamily="34" charset="0"/>
                          <a:ea typeface="Calibri"/>
                          <a:cs typeface="Arial" pitchFamily="34" charset="0"/>
                        </a:rPr>
                        <a:t>245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548707">
                <a:tc>
                  <a:txBody>
                    <a:bodyPr/>
                    <a:lstStyle/>
                    <a:p>
                      <a:pPr marL="0" marR="0" indent="-254000">
                        <a:spcBef>
                          <a:spcPts val="100"/>
                        </a:spcBef>
                        <a:spcAft>
                          <a:spcPts val="100"/>
                        </a:spcAft>
                      </a:pPr>
                      <a:r>
                        <a:rPr lang="en-US" sz="1800">
                          <a:solidFill>
                            <a:srgbClr val="000000"/>
                          </a:solidFill>
                          <a:effectLst/>
                          <a:latin typeface="Arial" pitchFamily="34" charset="0"/>
                          <a:ea typeface="Calibri"/>
                          <a:cs typeface="Arial" pitchFamily="34" charset="0"/>
                        </a:rPr>
                        <a:t>(iv) Fine sand, silt (dry lump easily pulverized by fingers) </a:t>
                      </a:r>
                      <a:endParaRPr lang="en-US" sz="240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0" marR="0" algn="ctr">
                        <a:spcBef>
                          <a:spcPts val="100"/>
                        </a:spcBef>
                        <a:spcAft>
                          <a:spcPts val="100"/>
                        </a:spcAft>
                      </a:pPr>
                      <a:endParaRPr lang="en-US" sz="18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800" dirty="0">
                          <a:solidFill>
                            <a:srgbClr val="000000"/>
                          </a:solidFill>
                          <a:effectLst/>
                          <a:latin typeface="Arial" pitchFamily="34" charset="0"/>
                          <a:ea typeface="Calibri"/>
                          <a:cs typeface="Arial" pitchFamily="34" charset="0"/>
                        </a:rPr>
                        <a:t>150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548707">
                <a:tc>
                  <a:txBody>
                    <a:bodyPr/>
                    <a:lstStyle/>
                    <a:p>
                      <a:pPr marL="0" marR="0" indent="-254000">
                        <a:spcBef>
                          <a:spcPts val="100"/>
                        </a:spcBef>
                        <a:spcAft>
                          <a:spcPts val="100"/>
                        </a:spcAft>
                      </a:pPr>
                      <a:r>
                        <a:rPr lang="en-US" sz="1800">
                          <a:solidFill>
                            <a:srgbClr val="000000"/>
                          </a:solidFill>
                          <a:effectLst/>
                          <a:latin typeface="Arial" pitchFamily="34" charset="0"/>
                          <a:ea typeface="Calibri"/>
                          <a:cs typeface="Arial" pitchFamily="34" charset="0"/>
                        </a:rPr>
                        <a:t>(v) Loose gravel or sand, gravel mixture, loose coarse to medium sand, dry </a:t>
                      </a:r>
                      <a:endParaRPr lang="en-US" sz="240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0" marR="0" algn="ctr">
                        <a:spcBef>
                          <a:spcPts val="100"/>
                        </a:spcBef>
                        <a:spcAft>
                          <a:spcPts val="100"/>
                        </a:spcAft>
                      </a:pPr>
                      <a:endParaRPr lang="en-US" sz="18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800" dirty="0">
                          <a:solidFill>
                            <a:srgbClr val="000000"/>
                          </a:solidFill>
                          <a:effectLst/>
                          <a:latin typeface="Arial" pitchFamily="34" charset="0"/>
                          <a:ea typeface="Calibri"/>
                          <a:cs typeface="Arial" pitchFamily="34" charset="0"/>
                        </a:rPr>
                        <a:t>245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74353">
                <a:tc>
                  <a:txBody>
                    <a:bodyPr/>
                    <a:lstStyle/>
                    <a:p>
                      <a:pPr marL="0" marR="0" indent="-254000">
                        <a:spcBef>
                          <a:spcPts val="100"/>
                        </a:spcBef>
                        <a:spcAft>
                          <a:spcPts val="100"/>
                        </a:spcAft>
                      </a:pPr>
                      <a:r>
                        <a:rPr lang="en-US" sz="1800" dirty="0">
                          <a:solidFill>
                            <a:srgbClr val="000000"/>
                          </a:solidFill>
                          <a:effectLst/>
                          <a:latin typeface="Arial" pitchFamily="34" charset="0"/>
                          <a:ea typeface="Calibri"/>
                          <a:cs typeface="Arial" pitchFamily="34" charset="0"/>
                        </a:rPr>
                        <a:t>(vi) Fine sand, loose and dry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0" marR="0" algn="ctr">
                        <a:spcBef>
                          <a:spcPts val="100"/>
                        </a:spcBef>
                        <a:spcAft>
                          <a:spcPts val="100"/>
                        </a:spcAft>
                      </a:pPr>
                      <a:endParaRPr lang="en-US" sz="18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800" dirty="0">
                          <a:solidFill>
                            <a:srgbClr val="000000"/>
                          </a:solidFill>
                          <a:effectLst/>
                          <a:latin typeface="Arial" pitchFamily="34" charset="0"/>
                          <a:ea typeface="Calibri"/>
                          <a:cs typeface="Arial" pitchFamily="34" charset="0"/>
                        </a:rPr>
                        <a:t>100 </a:t>
                      </a:r>
                      <a:endParaRPr lang="en-US" sz="2400" dirty="0">
                        <a:solidFill>
                          <a:srgbClr val="000000"/>
                        </a:solidFill>
                        <a:effectLst/>
                        <a:latin typeface="Arial" pitchFamily="34" charset="0"/>
                        <a:ea typeface="Calibri"/>
                        <a:cs typeface="Arial"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2">
            <a:extLst>
              <a:ext uri="{FF2B5EF4-FFF2-40B4-BE49-F238E27FC236}">
                <a16:creationId xmlns:a16="http://schemas.microsoft.com/office/drawing/2014/main" id="{F15338D9-F5F4-76B0-2DDE-5FC4A21AFD5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E62DB9FC-E3D5-8145-8ABE-19E662A2A66D}" type="slidenum">
              <a:rPr lang="de-DE" altLang="en-BE" sz="1400"/>
              <a:pPr>
                <a:spcBef>
                  <a:spcPct val="0"/>
                </a:spcBef>
                <a:buFontTx/>
                <a:buNone/>
              </a:pPr>
              <a:t>29</a:t>
            </a:fld>
            <a:endParaRPr lang="de-DE" altLang="en-BE" sz="1400"/>
          </a:p>
        </p:txBody>
      </p:sp>
      <p:graphicFrame>
        <p:nvGraphicFramePr>
          <p:cNvPr id="4" name="Table 3">
            <a:extLst>
              <a:ext uri="{FF2B5EF4-FFF2-40B4-BE49-F238E27FC236}">
                <a16:creationId xmlns:a16="http://schemas.microsoft.com/office/drawing/2014/main" id="{B2836F60-B004-D24C-E72B-EF574A3C2E21}"/>
              </a:ext>
            </a:extLst>
          </p:cNvPr>
          <p:cNvGraphicFramePr>
            <a:graphicFrameLocks noGrp="1"/>
          </p:cNvGraphicFramePr>
          <p:nvPr/>
        </p:nvGraphicFramePr>
        <p:xfrm>
          <a:off x="609600" y="381000"/>
          <a:ext cx="8001000" cy="5821363"/>
        </p:xfrm>
        <a:graphic>
          <a:graphicData uri="http://schemas.openxmlformats.org/drawingml/2006/table">
            <a:tbl>
              <a:tblPr/>
              <a:tblGrid>
                <a:gridCol w="48768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752600">
                  <a:extLst>
                    <a:ext uri="{9D8B030D-6E8A-4147-A177-3AD203B41FA5}">
                      <a16:colId xmlns:a16="http://schemas.microsoft.com/office/drawing/2014/main" val="20002"/>
                    </a:ext>
                  </a:extLst>
                </a:gridCol>
              </a:tblGrid>
              <a:tr h="1462960">
                <a:tc>
                  <a:txBody>
                    <a:bodyPr/>
                    <a:lstStyle/>
                    <a:p>
                      <a:pPr marL="0" marR="0" algn="ctr">
                        <a:spcBef>
                          <a:spcPts val="100"/>
                        </a:spcBef>
                        <a:spcAft>
                          <a:spcPts val="100"/>
                        </a:spcAft>
                      </a:pPr>
                      <a:r>
                        <a:rPr lang="en-US" sz="2800" b="1" dirty="0">
                          <a:solidFill>
                            <a:srgbClr val="000000"/>
                          </a:solidFill>
                          <a:effectLst/>
                          <a:latin typeface="Arial" pitchFamily="34" charset="0"/>
                          <a:ea typeface="Calibri"/>
                          <a:cs typeface="Arial" pitchFamily="34" charset="0"/>
                        </a:rPr>
                        <a:t>Table 2.1 : Safe Bearing Capacity </a:t>
                      </a:r>
                      <a:r>
                        <a:rPr lang="en-US" sz="2000" b="1" dirty="0">
                          <a:solidFill>
                            <a:srgbClr val="000000"/>
                          </a:solidFill>
                          <a:effectLst/>
                          <a:latin typeface="Arial" pitchFamily="34" charset="0"/>
                          <a:ea typeface="Calibri"/>
                          <a:cs typeface="Arial" pitchFamily="34" charset="0"/>
                        </a:rPr>
                        <a:t>Sl. No. </a:t>
                      </a:r>
                      <a:endParaRPr lang="en-US" sz="28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2400" b="1" dirty="0">
                          <a:solidFill>
                            <a:srgbClr val="000000"/>
                          </a:solidFill>
                          <a:effectLst/>
                          <a:latin typeface="Arial" pitchFamily="34" charset="0"/>
                          <a:ea typeface="Calibri"/>
                          <a:cs typeface="Arial" pitchFamily="34" charset="0"/>
                        </a:rPr>
                        <a:t>Types of Soil </a:t>
                      </a:r>
                      <a:endParaRPr lang="en-US" sz="32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2400" b="1">
                          <a:solidFill>
                            <a:srgbClr val="000000"/>
                          </a:solidFill>
                          <a:effectLst/>
                          <a:latin typeface="Arial" pitchFamily="34" charset="0"/>
                          <a:ea typeface="Calibri"/>
                          <a:cs typeface="Arial" pitchFamily="34" charset="0"/>
                        </a:rPr>
                        <a:t>Safe Bearing Capacity (kN/m</a:t>
                      </a:r>
                      <a:r>
                        <a:rPr lang="en-US" sz="2400" b="1" baseline="30000">
                          <a:solidFill>
                            <a:srgbClr val="000000"/>
                          </a:solidFill>
                          <a:effectLst/>
                          <a:latin typeface="Arial" pitchFamily="34" charset="0"/>
                          <a:ea typeface="Calibri"/>
                          <a:cs typeface="Arial" pitchFamily="34" charset="0"/>
                        </a:rPr>
                        <a:t>2</a:t>
                      </a:r>
                      <a:r>
                        <a:rPr lang="en-US" sz="2400" b="1">
                          <a:solidFill>
                            <a:srgbClr val="000000"/>
                          </a:solidFill>
                          <a:effectLst/>
                          <a:latin typeface="Arial" pitchFamily="34" charset="0"/>
                          <a:ea typeface="Calibri"/>
                          <a:cs typeface="Arial" pitchFamily="34" charset="0"/>
                        </a:rPr>
                        <a:t>) </a:t>
                      </a:r>
                      <a:endParaRPr lang="en-US" sz="3200">
                        <a:solidFill>
                          <a:srgbClr val="000000"/>
                        </a:solidFill>
                        <a:effectLst/>
                        <a:latin typeface="Arial" pitchFamily="34" charset="0"/>
                        <a:ea typeface="Calibri"/>
                        <a:cs typeface="Arial"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35262">
                <a:tc>
                  <a:txBody>
                    <a:bodyPr/>
                    <a:lstStyle/>
                    <a:p>
                      <a:pPr marL="0" marR="0">
                        <a:spcBef>
                          <a:spcPts val="100"/>
                        </a:spcBef>
                        <a:spcAft>
                          <a:spcPts val="100"/>
                        </a:spcAft>
                      </a:pPr>
                      <a:r>
                        <a:rPr lang="en-US" sz="2200" dirty="0">
                          <a:solidFill>
                            <a:srgbClr val="000000"/>
                          </a:solidFill>
                          <a:effectLst/>
                          <a:latin typeface="Arial" pitchFamily="34" charset="0"/>
                          <a:ea typeface="Calibri"/>
                          <a:cs typeface="Arial" pitchFamily="34" charset="0"/>
                        </a:rPr>
                        <a:t>(3) </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a:txBody>
                    <a:bodyPr/>
                    <a:lstStyle/>
                    <a:p>
                      <a:pPr marL="0" marR="0">
                        <a:spcBef>
                          <a:spcPts val="100"/>
                        </a:spcBef>
                        <a:spcAft>
                          <a:spcPts val="100"/>
                        </a:spcAft>
                      </a:pPr>
                      <a:r>
                        <a:rPr lang="en-US" sz="2200" b="1" dirty="0">
                          <a:solidFill>
                            <a:srgbClr val="000000"/>
                          </a:solidFill>
                          <a:effectLst/>
                          <a:latin typeface="Arial" pitchFamily="34" charset="0"/>
                          <a:ea typeface="Calibri"/>
                          <a:cs typeface="Arial" pitchFamily="34" charset="0"/>
                        </a:rPr>
                        <a:t>Cohesive Soils </a:t>
                      </a:r>
                      <a:endParaRPr lang="en-US" sz="2200" dirty="0">
                        <a:solidFill>
                          <a:srgbClr val="000000"/>
                        </a:solidFill>
                        <a:effectLst/>
                        <a:latin typeface="Arial" pitchFamily="34" charset="0"/>
                        <a:ea typeface="Calibri"/>
                        <a:cs typeface="Arial"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endParaRPr lang="en-US" sz="2200" dirty="0">
                        <a:solidFill>
                          <a:srgbClr val="000000"/>
                        </a:solidFill>
                        <a:effectLst/>
                        <a:latin typeface="Arial" pitchFamily="34" charset="0"/>
                        <a:ea typeface="Calibri"/>
                        <a:cs typeface="Arial"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70523">
                <a:tc>
                  <a:txBody>
                    <a:bodyPr/>
                    <a:lstStyle/>
                    <a:p>
                      <a:pPr marL="0" marR="0">
                        <a:spcBef>
                          <a:spcPts val="100"/>
                        </a:spcBef>
                        <a:spcAft>
                          <a:spcPts val="100"/>
                        </a:spcAft>
                      </a:pPr>
                      <a:r>
                        <a:rPr lang="en-US" sz="2200" dirty="0">
                          <a:solidFill>
                            <a:srgbClr val="000000"/>
                          </a:solidFill>
                          <a:effectLst/>
                          <a:latin typeface="Arial" pitchFamily="34" charset="0"/>
                          <a:ea typeface="Calibri"/>
                          <a:cs typeface="Arial" pitchFamily="34" charset="0"/>
                        </a:rPr>
                        <a:t>(i) Soft shale, hard or stiff clay in deep bed, dry </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0" marR="0" algn="ctr">
                        <a:spcBef>
                          <a:spcPts val="100"/>
                        </a:spcBef>
                        <a:spcAft>
                          <a:spcPts val="100"/>
                        </a:spcAft>
                      </a:pPr>
                      <a:endParaRPr lang="en-US" sz="900" dirty="0">
                        <a:solidFill>
                          <a:srgbClr val="000000"/>
                        </a:solidFill>
                        <a:effectLst/>
                        <a:latin typeface="Times New Roman"/>
                        <a:ea typeface="Calibri"/>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2200" dirty="0">
                          <a:solidFill>
                            <a:srgbClr val="000000"/>
                          </a:solidFill>
                          <a:effectLst/>
                          <a:latin typeface="Arial" pitchFamily="34" charset="0"/>
                          <a:ea typeface="Calibri"/>
                          <a:cs typeface="Arial" pitchFamily="34" charset="0"/>
                        </a:rPr>
                        <a:t>400 </a:t>
                      </a:r>
                    </a:p>
                  </a:txBody>
                  <a:tcPr marL="51435" marR="51435"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70523">
                <a:tc>
                  <a:txBody>
                    <a:bodyPr/>
                    <a:lstStyle/>
                    <a:p>
                      <a:pPr marL="0" marR="0">
                        <a:spcBef>
                          <a:spcPts val="100"/>
                        </a:spcBef>
                        <a:spcAft>
                          <a:spcPts val="100"/>
                        </a:spcAft>
                      </a:pPr>
                      <a:r>
                        <a:rPr lang="en-US" sz="2200" dirty="0">
                          <a:solidFill>
                            <a:srgbClr val="000000"/>
                          </a:solidFill>
                          <a:effectLst/>
                          <a:latin typeface="Arial" pitchFamily="34" charset="0"/>
                          <a:ea typeface="Calibri"/>
                          <a:cs typeface="Arial" pitchFamily="34" charset="0"/>
                        </a:rPr>
                        <a:t>(ii) Medium clay readily indented with thumb nail </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0" marR="0" algn="ctr">
                        <a:spcBef>
                          <a:spcPts val="100"/>
                        </a:spcBef>
                        <a:spcAft>
                          <a:spcPts val="100"/>
                        </a:spcAft>
                      </a:pPr>
                      <a:endParaRPr lang="en-US" sz="900" dirty="0">
                        <a:solidFill>
                          <a:srgbClr val="000000"/>
                        </a:solidFill>
                        <a:effectLst/>
                        <a:latin typeface="Times New Roman"/>
                        <a:ea typeface="Calibri"/>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2200" dirty="0">
                          <a:solidFill>
                            <a:srgbClr val="000000"/>
                          </a:solidFill>
                          <a:effectLst/>
                          <a:latin typeface="Arial" pitchFamily="34" charset="0"/>
                          <a:ea typeface="Calibri"/>
                          <a:cs typeface="Arial" pitchFamily="34" charset="0"/>
                        </a:rPr>
                        <a:t>245 </a:t>
                      </a:r>
                    </a:p>
                  </a:txBody>
                  <a:tcPr marL="51435" marR="51435"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005785">
                <a:tc>
                  <a:txBody>
                    <a:bodyPr/>
                    <a:lstStyle/>
                    <a:p>
                      <a:pPr marL="0" marR="0" indent="-228600">
                        <a:spcBef>
                          <a:spcPts val="100"/>
                        </a:spcBef>
                        <a:spcAft>
                          <a:spcPts val="100"/>
                        </a:spcAft>
                      </a:pPr>
                      <a:r>
                        <a:rPr lang="en-US" sz="2200" dirty="0">
                          <a:solidFill>
                            <a:srgbClr val="000000"/>
                          </a:solidFill>
                          <a:effectLst/>
                          <a:latin typeface="Arial" pitchFamily="34" charset="0"/>
                          <a:ea typeface="Calibri"/>
                          <a:cs typeface="Arial" pitchFamily="34" charset="0"/>
                        </a:rPr>
                        <a:t>(iii) Moist clay and sand clay mixture which can be indented with strong thumb pressure </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0" marR="0" algn="ctr">
                        <a:spcBef>
                          <a:spcPts val="100"/>
                        </a:spcBef>
                        <a:spcAft>
                          <a:spcPts val="100"/>
                        </a:spcAft>
                      </a:pPr>
                      <a:endParaRPr lang="en-US" sz="900" dirty="0">
                        <a:solidFill>
                          <a:srgbClr val="000000"/>
                        </a:solidFill>
                        <a:effectLst/>
                        <a:latin typeface="Times New Roman"/>
                        <a:ea typeface="Calibri"/>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2200" dirty="0">
                          <a:solidFill>
                            <a:srgbClr val="000000"/>
                          </a:solidFill>
                          <a:effectLst/>
                          <a:latin typeface="Arial" pitchFamily="34" charset="0"/>
                          <a:ea typeface="Calibri"/>
                          <a:cs typeface="Arial" pitchFamily="34" charset="0"/>
                        </a:rPr>
                        <a:t>150 </a:t>
                      </a:r>
                    </a:p>
                  </a:txBody>
                  <a:tcPr marL="51435" marR="51435"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70523">
                <a:tc>
                  <a:txBody>
                    <a:bodyPr/>
                    <a:lstStyle/>
                    <a:p>
                      <a:pPr marL="0" marR="0" indent="-228600">
                        <a:spcBef>
                          <a:spcPts val="100"/>
                        </a:spcBef>
                        <a:spcAft>
                          <a:spcPts val="100"/>
                        </a:spcAft>
                      </a:pPr>
                      <a:r>
                        <a:rPr lang="en-US" sz="2200" dirty="0">
                          <a:solidFill>
                            <a:srgbClr val="000000"/>
                          </a:solidFill>
                          <a:effectLst/>
                          <a:latin typeface="Arial" pitchFamily="34" charset="0"/>
                          <a:ea typeface="Calibri"/>
                          <a:cs typeface="Arial" pitchFamily="34" charset="0"/>
                        </a:rPr>
                        <a:t>(iv) Very soft clay indented with moderate thumb pressure </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0" marR="0" algn="ctr">
                        <a:spcBef>
                          <a:spcPts val="100"/>
                        </a:spcBef>
                        <a:spcAft>
                          <a:spcPts val="100"/>
                        </a:spcAft>
                      </a:pPr>
                      <a:endParaRPr lang="en-US" sz="900" dirty="0">
                        <a:solidFill>
                          <a:srgbClr val="000000"/>
                        </a:solidFill>
                        <a:effectLst/>
                        <a:latin typeface="Times New Roman"/>
                        <a:ea typeface="Calibri"/>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2200" dirty="0">
                          <a:solidFill>
                            <a:srgbClr val="000000"/>
                          </a:solidFill>
                          <a:effectLst/>
                          <a:latin typeface="Arial" pitchFamily="34" charset="0"/>
                          <a:ea typeface="Calibri"/>
                          <a:cs typeface="Arial" pitchFamily="34" charset="0"/>
                        </a:rPr>
                        <a:t>100 </a:t>
                      </a:r>
                    </a:p>
                  </a:txBody>
                  <a:tcPr marL="51435" marR="51435"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005785">
                <a:tc>
                  <a:txBody>
                    <a:bodyPr/>
                    <a:lstStyle/>
                    <a:p>
                      <a:pPr marL="0" marR="0" indent="-228600">
                        <a:spcBef>
                          <a:spcPts val="100"/>
                        </a:spcBef>
                        <a:spcAft>
                          <a:spcPts val="100"/>
                        </a:spcAft>
                      </a:pPr>
                      <a:r>
                        <a:rPr lang="en-US" sz="2200" dirty="0">
                          <a:solidFill>
                            <a:srgbClr val="000000"/>
                          </a:solidFill>
                          <a:effectLst/>
                          <a:latin typeface="Arial" pitchFamily="34" charset="0"/>
                          <a:ea typeface="Calibri"/>
                          <a:cs typeface="Arial" pitchFamily="34" charset="0"/>
                        </a:rPr>
                        <a:t>(v) Very soft clay which can be penetrated several centimeters with thumb </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0" marR="0" algn="ctr">
                        <a:spcBef>
                          <a:spcPts val="100"/>
                        </a:spcBef>
                        <a:spcAft>
                          <a:spcPts val="100"/>
                        </a:spcAft>
                      </a:pPr>
                      <a:endParaRPr lang="en-US" sz="900" dirty="0">
                        <a:solidFill>
                          <a:srgbClr val="000000"/>
                        </a:solidFill>
                        <a:effectLst/>
                        <a:latin typeface="Times New Roman"/>
                        <a:ea typeface="Calibri"/>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2200" dirty="0">
                          <a:solidFill>
                            <a:srgbClr val="000000"/>
                          </a:solidFill>
                          <a:effectLst/>
                          <a:latin typeface="Arial" pitchFamily="34" charset="0"/>
                          <a:ea typeface="Calibri"/>
                          <a:cs typeface="Arial" pitchFamily="34" charset="0"/>
                        </a:rPr>
                        <a:t>50 </a:t>
                      </a:r>
                    </a:p>
                  </a:txBody>
                  <a:tcPr marL="51435" marR="51435"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4">
            <a:extLst>
              <a:ext uri="{FF2B5EF4-FFF2-40B4-BE49-F238E27FC236}">
                <a16:creationId xmlns:a16="http://schemas.microsoft.com/office/drawing/2014/main" id="{A1B8F875-7DE4-0D42-8485-4AD55D3799D9}"/>
              </a:ext>
            </a:extLst>
          </p:cNvPr>
          <p:cNvSpPr txBox="1">
            <a:spLocks noGrp="1"/>
          </p:cNvSpPr>
          <p:nvPr/>
        </p:nvSpPr>
        <p:spPr bwMode="auto">
          <a:xfrm>
            <a:off x="6553200" y="6248400"/>
            <a:ext cx="2133600" cy="457200"/>
          </a:xfrm>
          <a:prstGeom prst="rect">
            <a:avLst/>
          </a:prstGeom>
          <a:noFill/>
          <a:ln>
            <a:miter lim="800000"/>
            <a:headEnd/>
            <a:tailEnd/>
          </a:ln>
        </p:spPr>
        <p:txBody>
          <a:bodyPr/>
          <a:lstStyle/>
          <a:p>
            <a:pPr algn="r" eaLnBrk="1" hangingPunct="1">
              <a:defRPr/>
            </a:pPr>
            <a:endParaRPr lang="en-US" sz="1000" dirty="0">
              <a:latin typeface="+mn-lt"/>
            </a:endParaRPr>
          </a:p>
        </p:txBody>
      </p:sp>
      <p:sp>
        <p:nvSpPr>
          <p:cNvPr id="33795" name="Rectangle 2">
            <a:extLst>
              <a:ext uri="{FF2B5EF4-FFF2-40B4-BE49-F238E27FC236}">
                <a16:creationId xmlns:a16="http://schemas.microsoft.com/office/drawing/2014/main" id="{46D85B8A-2969-9F0E-8191-F10872BD865F}"/>
              </a:ext>
            </a:extLst>
          </p:cNvPr>
          <p:cNvSpPr>
            <a:spLocks noChangeArrowheads="1"/>
          </p:cNvSpPr>
          <p:nvPr/>
        </p:nvSpPr>
        <p:spPr bwMode="auto">
          <a:xfrm>
            <a:off x="1835150" y="260350"/>
            <a:ext cx="563245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BE" sz="4400" b="1">
                <a:solidFill>
                  <a:schemeClr val="tx2"/>
                </a:solidFill>
              </a:rPr>
              <a:t>Typical Safety Factors</a:t>
            </a:r>
            <a:endParaRPr lang="en-AU" altLang="en-BE" sz="4400" b="1">
              <a:solidFill>
                <a:schemeClr val="tx2"/>
              </a:solidFill>
            </a:endParaRPr>
          </a:p>
        </p:txBody>
      </p:sp>
      <p:graphicFrame>
        <p:nvGraphicFramePr>
          <p:cNvPr id="266243" name="Group 3">
            <a:extLst>
              <a:ext uri="{FF2B5EF4-FFF2-40B4-BE49-F238E27FC236}">
                <a16:creationId xmlns:a16="http://schemas.microsoft.com/office/drawing/2014/main" id="{A00BA4CB-FEF1-3892-01DE-B47D5DDE0842}"/>
              </a:ext>
            </a:extLst>
          </p:cNvPr>
          <p:cNvGraphicFramePr>
            <a:graphicFrameLocks noGrp="1"/>
          </p:cNvGraphicFramePr>
          <p:nvPr/>
        </p:nvGraphicFramePr>
        <p:xfrm>
          <a:off x="971550" y="1219200"/>
          <a:ext cx="7105650" cy="4237038"/>
        </p:xfrm>
        <a:graphic>
          <a:graphicData uri="http://schemas.openxmlformats.org/drawingml/2006/table">
            <a:tbl>
              <a:tblPr/>
              <a:tblGrid>
                <a:gridCol w="2879725">
                  <a:extLst>
                    <a:ext uri="{9D8B030D-6E8A-4147-A177-3AD203B41FA5}">
                      <a16:colId xmlns:a16="http://schemas.microsoft.com/office/drawing/2014/main" val="20000"/>
                    </a:ext>
                  </a:extLst>
                </a:gridCol>
                <a:gridCol w="2016125">
                  <a:extLst>
                    <a:ext uri="{9D8B030D-6E8A-4147-A177-3AD203B41FA5}">
                      <a16:colId xmlns:a16="http://schemas.microsoft.com/office/drawing/2014/main" val="20001"/>
                    </a:ext>
                  </a:extLst>
                </a:gridCol>
                <a:gridCol w="2209800">
                  <a:extLst>
                    <a:ext uri="{9D8B030D-6E8A-4147-A177-3AD203B41FA5}">
                      <a16:colId xmlns:a16="http://schemas.microsoft.com/office/drawing/2014/main" val="20002"/>
                    </a:ext>
                  </a:extLst>
                </a:gridCol>
              </a:tblGrid>
              <a:tr h="1016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a:ln>
                            <a:noFill/>
                          </a:ln>
                          <a:solidFill>
                            <a:srgbClr val="003399"/>
                          </a:solidFill>
                          <a:effectLst/>
                          <a:latin typeface="Times New Roman" pitchFamily="18" charset="0"/>
                        </a:rPr>
                        <a:t>Type of Design</a:t>
                      </a:r>
                      <a:endParaRPr kumimoji="0" lang="en-AU" sz="2800" b="1" i="0" u="none" strike="noStrike" cap="none" normalizeH="0" baseline="0">
                        <a:ln>
                          <a:noFill/>
                        </a:ln>
                        <a:solidFill>
                          <a:srgbClr val="003399"/>
                        </a:solidFill>
                        <a:effectLst/>
                        <a:latin typeface="Times New Roman" pitchFamily="18" charset="0"/>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a:ln>
                            <a:noFill/>
                          </a:ln>
                          <a:solidFill>
                            <a:srgbClr val="003399"/>
                          </a:solidFill>
                          <a:effectLst/>
                          <a:latin typeface="Times New Roman" pitchFamily="18" charset="0"/>
                        </a:rPr>
                        <a:t>Safety Factor</a:t>
                      </a:r>
                      <a:endParaRPr kumimoji="0" lang="en-AU" sz="2800" b="1" i="0" u="none" strike="noStrike" cap="none" normalizeH="0" baseline="0">
                        <a:ln>
                          <a:noFill/>
                        </a:ln>
                        <a:solidFill>
                          <a:srgbClr val="003399"/>
                        </a:solidFill>
                        <a:effectLst/>
                        <a:latin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a:ln>
                            <a:noFill/>
                          </a:ln>
                          <a:solidFill>
                            <a:srgbClr val="003399"/>
                          </a:solidFill>
                          <a:effectLst/>
                          <a:latin typeface="Times New Roman" pitchFamily="18" charset="0"/>
                        </a:rPr>
                        <a:t>Probability of Failure</a:t>
                      </a:r>
                      <a:endParaRPr kumimoji="0" lang="en-AU" sz="2800" b="1" i="0" u="none" strike="noStrike" cap="none" normalizeH="0" baseline="0">
                        <a:ln>
                          <a:noFill/>
                        </a:ln>
                        <a:solidFill>
                          <a:srgbClr val="003399"/>
                        </a:solidFill>
                        <a:effectLst/>
                        <a:latin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16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600" b="0" i="0" u="none" strike="noStrike" cap="none" normalizeH="0" baseline="0">
                          <a:ln>
                            <a:noFill/>
                          </a:ln>
                          <a:solidFill>
                            <a:schemeClr val="tx1"/>
                          </a:solidFill>
                          <a:effectLst/>
                          <a:latin typeface="Times New Roman" pitchFamily="18" charset="0"/>
                        </a:rPr>
                        <a:t>Earthworks</a:t>
                      </a:r>
                      <a:endParaRPr kumimoji="0" lang="en-AU" sz="3600" b="0" i="0" u="none" strike="noStrike" cap="none" normalizeH="0" baseline="0">
                        <a:ln>
                          <a:noFill/>
                        </a:ln>
                        <a:solidFill>
                          <a:schemeClr val="tx1"/>
                        </a:solidFill>
                        <a:effectLst/>
                        <a:latin typeface="Times New Roman" pitchFamily="18" charset="0"/>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600" b="0" i="0" u="none" strike="noStrike" cap="none" normalizeH="0" baseline="0">
                          <a:ln>
                            <a:noFill/>
                          </a:ln>
                          <a:solidFill>
                            <a:schemeClr val="tx1"/>
                          </a:solidFill>
                          <a:effectLst/>
                          <a:latin typeface="Times New Roman" pitchFamily="18" charset="0"/>
                        </a:rPr>
                        <a:t>1.3-1.5</a:t>
                      </a:r>
                      <a:endParaRPr kumimoji="0" lang="en-AU" sz="3600" b="0" i="0" u="none" strike="noStrike" cap="none" normalizeH="0" baseline="0">
                        <a:ln>
                          <a:noFill/>
                        </a:ln>
                        <a:solidFill>
                          <a:schemeClr val="tx1"/>
                        </a:solidFill>
                        <a:effectLst/>
                        <a:latin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600" b="0" i="0" u="none" strike="noStrike" cap="none" normalizeH="0" baseline="0">
                          <a:ln>
                            <a:noFill/>
                          </a:ln>
                          <a:solidFill>
                            <a:schemeClr val="tx1"/>
                          </a:solidFill>
                          <a:effectLst/>
                          <a:latin typeface="Times New Roman" pitchFamily="18" charset="0"/>
                        </a:rPr>
                        <a:t>1/500</a:t>
                      </a:r>
                      <a:endParaRPr kumimoji="0" lang="en-AU" sz="3600" b="0" i="0" u="none" strike="noStrike" cap="none" normalizeH="0" baseline="0">
                        <a:ln>
                          <a:noFill/>
                        </a:ln>
                        <a:solidFill>
                          <a:schemeClr val="tx1"/>
                        </a:solidFill>
                        <a:effectLst/>
                        <a:latin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890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600" b="0" i="0" u="none" strike="noStrike" cap="none" normalizeH="0" baseline="0">
                          <a:ln>
                            <a:noFill/>
                          </a:ln>
                          <a:solidFill>
                            <a:schemeClr val="tx1"/>
                          </a:solidFill>
                          <a:effectLst/>
                          <a:latin typeface="Times New Roman" pitchFamily="18" charset="0"/>
                        </a:rPr>
                        <a:t>Retaining structures</a:t>
                      </a:r>
                      <a:endParaRPr kumimoji="0" lang="en-AU" sz="3600" b="0" i="0" u="none" strike="noStrike" cap="none" normalizeH="0" baseline="0">
                        <a:ln>
                          <a:noFill/>
                        </a:ln>
                        <a:solidFill>
                          <a:schemeClr val="tx1"/>
                        </a:solidFill>
                        <a:effectLst/>
                        <a:latin typeface="Times New Roman" pitchFamily="18" charset="0"/>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600" b="0" i="0" u="none" strike="noStrike" cap="none" normalizeH="0" baseline="0">
                          <a:ln>
                            <a:noFill/>
                          </a:ln>
                          <a:solidFill>
                            <a:schemeClr val="tx1"/>
                          </a:solidFill>
                          <a:effectLst/>
                          <a:latin typeface="Times New Roman" pitchFamily="18" charset="0"/>
                        </a:rPr>
                        <a:t>1.5-2.0</a:t>
                      </a:r>
                      <a:endParaRPr kumimoji="0" lang="en-AU" sz="3600" b="0" i="0" u="none" strike="noStrike" cap="none" normalizeH="0" baseline="0">
                        <a:ln>
                          <a:noFill/>
                        </a:ln>
                        <a:solidFill>
                          <a:schemeClr val="tx1"/>
                        </a:solidFill>
                        <a:effectLst/>
                        <a:latin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600" b="0" i="0" u="none" strike="noStrike" cap="none" normalizeH="0" baseline="0">
                          <a:ln>
                            <a:noFill/>
                          </a:ln>
                          <a:solidFill>
                            <a:schemeClr val="tx1"/>
                          </a:solidFill>
                          <a:effectLst/>
                          <a:latin typeface="Times New Roman" pitchFamily="18" charset="0"/>
                        </a:rPr>
                        <a:t>1/1500</a:t>
                      </a:r>
                      <a:endParaRPr kumimoji="0" lang="en-AU" sz="3600" b="0" i="0" u="none" strike="noStrike" cap="none" normalizeH="0" baseline="0">
                        <a:ln>
                          <a:noFill/>
                        </a:ln>
                        <a:solidFill>
                          <a:schemeClr val="tx1"/>
                        </a:solidFill>
                        <a:effectLst/>
                        <a:latin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16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600" b="0" i="0" u="none" strike="noStrike" cap="none" normalizeH="0" baseline="0">
                          <a:ln>
                            <a:noFill/>
                          </a:ln>
                          <a:solidFill>
                            <a:schemeClr val="tx1"/>
                          </a:solidFill>
                          <a:effectLst/>
                          <a:latin typeface="Times New Roman" pitchFamily="18" charset="0"/>
                        </a:rPr>
                        <a:t>Foundations</a:t>
                      </a:r>
                      <a:endParaRPr kumimoji="0" lang="en-AU" sz="3600" b="0" i="0" u="none" strike="noStrike" cap="none" normalizeH="0" baseline="0">
                        <a:ln>
                          <a:noFill/>
                        </a:ln>
                        <a:solidFill>
                          <a:schemeClr val="tx1"/>
                        </a:solidFill>
                        <a:effectLst/>
                        <a:latin typeface="Times New Roman" pitchFamily="18" charset="0"/>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600" b="0" i="0" u="none" strike="noStrike" cap="none" normalizeH="0" baseline="0">
                          <a:ln>
                            <a:noFill/>
                          </a:ln>
                          <a:solidFill>
                            <a:schemeClr val="tx1"/>
                          </a:solidFill>
                          <a:effectLst/>
                          <a:latin typeface="Times New Roman" pitchFamily="18" charset="0"/>
                        </a:rPr>
                        <a:t>2.0-3.0</a:t>
                      </a:r>
                      <a:endParaRPr kumimoji="0" lang="en-AU" sz="3600" b="0" i="0" u="none" strike="noStrike" cap="none" normalizeH="0" baseline="0">
                        <a:ln>
                          <a:noFill/>
                        </a:ln>
                        <a:solidFill>
                          <a:schemeClr val="tx1"/>
                        </a:solidFill>
                        <a:effectLst/>
                        <a:latin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600" b="0" i="0" u="none" strike="noStrike" cap="none" normalizeH="0" baseline="0">
                          <a:ln>
                            <a:noFill/>
                          </a:ln>
                          <a:solidFill>
                            <a:schemeClr val="tx1"/>
                          </a:solidFill>
                          <a:effectLst/>
                          <a:latin typeface="Times New Roman" pitchFamily="18" charset="0"/>
                        </a:rPr>
                        <a:t>1/5000</a:t>
                      </a:r>
                      <a:endParaRPr kumimoji="0" lang="en-AU" sz="3600" b="0" i="0" u="none" strike="noStrike" cap="none" normalizeH="0" baseline="0">
                        <a:ln>
                          <a:noFill/>
                        </a:ln>
                        <a:solidFill>
                          <a:schemeClr val="tx1"/>
                        </a:solidFill>
                        <a:effectLst/>
                        <a:latin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33818" name="Slide Number Placeholder 1">
            <a:extLst>
              <a:ext uri="{FF2B5EF4-FFF2-40B4-BE49-F238E27FC236}">
                <a16:creationId xmlns:a16="http://schemas.microsoft.com/office/drawing/2014/main" id="{F489C116-BDA0-C0FD-1587-2382755ECEA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9F9FEA6A-92DC-8041-BE84-21B462D34214}" type="slidenum">
              <a:rPr lang="de-DE" altLang="en-BE" sz="1400"/>
              <a:pPr>
                <a:spcBef>
                  <a:spcPct val="0"/>
                </a:spcBef>
                <a:buFontTx/>
                <a:buNone/>
              </a:pPr>
              <a:t>30</a:t>
            </a:fld>
            <a:endParaRPr lang="de-DE" altLang="en-BE" sz="14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8FCA5F2-2FD5-89B9-760A-04B3994F4941}"/>
              </a:ext>
            </a:extLst>
          </p:cNvPr>
          <p:cNvSpPr txBox="1">
            <a:spLocks noGrp="1"/>
          </p:cNvSpPr>
          <p:nvPr/>
        </p:nvSpPr>
        <p:spPr bwMode="auto">
          <a:xfrm>
            <a:off x="6553200" y="6248400"/>
            <a:ext cx="2133600" cy="457200"/>
          </a:xfrm>
          <a:prstGeom prst="rect">
            <a:avLst/>
          </a:prstGeom>
          <a:noFill/>
          <a:ln>
            <a:miter lim="800000"/>
            <a:headEnd/>
            <a:tailEnd/>
          </a:ln>
        </p:spPr>
        <p:txBody>
          <a:bodyPr/>
          <a:lstStyle/>
          <a:p>
            <a:pPr algn="r" eaLnBrk="1" hangingPunct="1">
              <a:defRPr/>
            </a:pPr>
            <a:endParaRPr lang="en-US" sz="1000" dirty="0">
              <a:latin typeface="+mn-lt"/>
            </a:endParaRPr>
          </a:p>
        </p:txBody>
      </p:sp>
      <p:sp>
        <p:nvSpPr>
          <p:cNvPr id="34819" name="Rectangle 2">
            <a:extLst>
              <a:ext uri="{FF2B5EF4-FFF2-40B4-BE49-F238E27FC236}">
                <a16:creationId xmlns:a16="http://schemas.microsoft.com/office/drawing/2014/main" id="{5FF13179-0F96-D5D2-77E0-6E5EF822DFC0}"/>
              </a:ext>
            </a:extLst>
          </p:cNvPr>
          <p:cNvSpPr>
            <a:spLocks noChangeArrowheads="1"/>
          </p:cNvSpPr>
          <p:nvPr/>
        </p:nvSpPr>
        <p:spPr bwMode="auto">
          <a:xfrm>
            <a:off x="2627313" y="333375"/>
            <a:ext cx="4041775"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BE" sz="4000" b="1">
                <a:solidFill>
                  <a:srgbClr val="FF0000"/>
                </a:solidFill>
              </a:rPr>
              <a:t>Soil Testing</a:t>
            </a:r>
            <a:endParaRPr lang="en-AU" altLang="en-BE" sz="4000" b="1">
              <a:solidFill>
                <a:srgbClr val="FF0000"/>
              </a:solidFill>
            </a:endParaRPr>
          </a:p>
        </p:txBody>
      </p:sp>
      <p:pic>
        <p:nvPicPr>
          <p:cNvPr id="34820" name="Picture 5" descr="CommonInSituDevices">
            <a:extLst>
              <a:ext uri="{FF2B5EF4-FFF2-40B4-BE49-F238E27FC236}">
                <a16:creationId xmlns:a16="http://schemas.microsoft.com/office/drawing/2014/main" id="{20E7E056-5119-AF4E-4CF0-AEBEEC7EB8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1125538"/>
            <a:ext cx="6948487" cy="521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6" name="Text Box 6">
            <a:extLst>
              <a:ext uri="{FF2B5EF4-FFF2-40B4-BE49-F238E27FC236}">
                <a16:creationId xmlns:a16="http://schemas.microsoft.com/office/drawing/2014/main" id="{8B72833E-F4A9-16F5-467B-078565CFCEDE}"/>
              </a:ext>
            </a:extLst>
          </p:cNvPr>
          <p:cNvSpPr txBox="1">
            <a:spLocks noChangeArrowheads="1"/>
          </p:cNvSpPr>
          <p:nvPr/>
        </p:nvSpPr>
        <p:spPr bwMode="auto">
          <a:xfrm>
            <a:off x="2438400" y="6172200"/>
            <a:ext cx="381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BE" sz="2400" u="sng">
                <a:latin typeface="Arial Narrow" panose="020B0604020202020204" pitchFamily="34" charset="0"/>
              </a:rPr>
              <a:t>Variety of Field Testing Devices</a:t>
            </a:r>
            <a:endParaRPr lang="en-AU" altLang="en-BE" sz="2400" u="sng">
              <a:latin typeface="Arial Narrow" panose="020B0604020202020204" pitchFamily="34" charset="0"/>
            </a:endParaRPr>
          </a:p>
        </p:txBody>
      </p:sp>
      <p:sp>
        <p:nvSpPr>
          <p:cNvPr id="34822" name="Slide Number Placeholder 1">
            <a:extLst>
              <a:ext uri="{FF2B5EF4-FFF2-40B4-BE49-F238E27FC236}">
                <a16:creationId xmlns:a16="http://schemas.microsoft.com/office/drawing/2014/main" id="{9CDFB116-4B46-CC15-B88F-C222396DCA6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BD644FBB-84FA-A14B-A488-789AEA648E6A}" type="slidenum">
              <a:rPr lang="de-DE" altLang="en-BE" sz="1400"/>
              <a:pPr>
                <a:spcBef>
                  <a:spcPct val="0"/>
                </a:spcBef>
                <a:buFontTx/>
                <a:buNone/>
              </a:pPr>
              <a:t>31</a:t>
            </a:fld>
            <a:endParaRPr lang="de-DE" altLang="en-BE"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2000"/>
                                  </p:stCondLst>
                                  <p:childTnLst>
                                    <p:set>
                                      <p:cBhvr>
                                        <p:cTn id="6" dur="1" fill="hold">
                                          <p:stCondLst>
                                            <p:cond delay="0"/>
                                          </p:stCondLst>
                                        </p:cTn>
                                        <p:tgtEl>
                                          <p:spTgt spid="61446"/>
                                        </p:tgtEl>
                                        <p:attrNameLst>
                                          <p:attrName>style.visibility</p:attrName>
                                        </p:attrNameLst>
                                      </p:cBhvr>
                                      <p:to>
                                        <p:strVal val="visible"/>
                                      </p:to>
                                    </p:set>
                                    <p:animEffect transition="in" filter="dissolve">
                                      <p:cBhvr>
                                        <p:cTn id="7" dur="500"/>
                                        <p:tgtEl>
                                          <p:spTgt spid="614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6"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85C31D95-19E9-D3F9-FA1E-68EECDC32BB2}"/>
              </a:ext>
            </a:extLst>
          </p:cNvPr>
          <p:cNvSpPr>
            <a:spLocks noGrp="1" noChangeArrowheads="1"/>
          </p:cNvSpPr>
          <p:nvPr>
            <p:ph type="title"/>
          </p:nvPr>
        </p:nvSpPr>
        <p:spPr/>
        <p:txBody>
          <a:bodyPr/>
          <a:lstStyle/>
          <a:p>
            <a:r>
              <a:rPr lang="de-DE" altLang="en-BE" sz="3600" b="1">
                <a:solidFill>
                  <a:srgbClr val="FF0000"/>
                </a:solidFill>
              </a:rPr>
              <a:t>Simple Test for Soil Bearing Capacity</a:t>
            </a:r>
            <a:endParaRPr lang="en-US" altLang="en-BE" sz="3600" b="1">
              <a:solidFill>
                <a:srgbClr val="FF0000"/>
              </a:solidFill>
            </a:endParaRPr>
          </a:p>
        </p:txBody>
      </p:sp>
      <p:graphicFrame>
        <p:nvGraphicFramePr>
          <p:cNvPr id="35843" name="Object 4">
            <a:extLst>
              <a:ext uri="{FF2B5EF4-FFF2-40B4-BE49-F238E27FC236}">
                <a16:creationId xmlns:a16="http://schemas.microsoft.com/office/drawing/2014/main" id="{3C36EA70-42CE-A274-EC15-ECC94FAEE3D0}"/>
              </a:ext>
            </a:extLst>
          </p:cNvPr>
          <p:cNvGraphicFramePr>
            <a:graphicFrameLocks noChangeAspect="1"/>
          </p:cNvGraphicFramePr>
          <p:nvPr>
            <p:ph idx="1"/>
          </p:nvPr>
        </p:nvGraphicFramePr>
        <p:xfrm>
          <a:off x="762000" y="2057400"/>
          <a:ext cx="4146550" cy="3324225"/>
        </p:xfrm>
        <a:graphic>
          <a:graphicData uri="http://schemas.openxmlformats.org/presentationml/2006/ole">
            <mc:AlternateContent xmlns:mc="http://schemas.openxmlformats.org/markup-compatibility/2006">
              <mc:Choice xmlns:v="urn:schemas-microsoft-com:vml" Requires="v">
                <p:oleObj name="DIG-CAD Zeichnung" r:id="rId2" imgW="1638300" imgH="1473200" progId="DIGCAD.Drawing.4">
                  <p:embed/>
                </p:oleObj>
              </mc:Choice>
              <mc:Fallback>
                <p:oleObj name="DIG-CAD Zeichnung" r:id="rId2" imgW="1638300" imgH="1473200" progId="DIGCAD.Drawing.4">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057400"/>
                        <a:ext cx="4146550" cy="332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844" name="Rectangle 7">
            <a:extLst>
              <a:ext uri="{FF2B5EF4-FFF2-40B4-BE49-F238E27FC236}">
                <a16:creationId xmlns:a16="http://schemas.microsoft.com/office/drawing/2014/main" id="{1F208DD0-59AB-D665-DBB5-86C7C1822882}"/>
              </a:ext>
            </a:extLst>
          </p:cNvPr>
          <p:cNvSpPr>
            <a:spLocks noChangeArrowheads="1"/>
          </p:cNvSpPr>
          <p:nvPr/>
        </p:nvSpPr>
        <p:spPr bwMode="auto">
          <a:xfrm>
            <a:off x="0" y="3214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BE" sz="2400"/>
          </a:p>
        </p:txBody>
      </p:sp>
      <p:graphicFrame>
        <p:nvGraphicFramePr>
          <p:cNvPr id="35845" name="Object 6">
            <a:extLst>
              <a:ext uri="{FF2B5EF4-FFF2-40B4-BE49-F238E27FC236}">
                <a16:creationId xmlns:a16="http://schemas.microsoft.com/office/drawing/2014/main" id="{060F8CCD-36B0-8CC7-A3A0-B565629C4E1B}"/>
              </a:ext>
            </a:extLst>
          </p:cNvPr>
          <p:cNvGraphicFramePr>
            <a:graphicFrameLocks noChangeAspect="1"/>
          </p:cNvGraphicFramePr>
          <p:nvPr/>
        </p:nvGraphicFramePr>
        <p:xfrm>
          <a:off x="4440238" y="2994025"/>
          <a:ext cx="3919537" cy="903288"/>
        </p:xfrm>
        <a:graphic>
          <a:graphicData uri="http://schemas.openxmlformats.org/presentationml/2006/ole">
            <mc:AlternateContent xmlns:mc="http://schemas.openxmlformats.org/markup-compatibility/2006">
              <mc:Choice xmlns:v="urn:schemas-microsoft-com:vml" Requires="v">
                <p:oleObj name="Equation" r:id="rId4" imgW="42710100" imgH="9944100" progId="Equation.3">
                  <p:embed/>
                </p:oleObj>
              </mc:Choice>
              <mc:Fallback>
                <p:oleObj name="Equation" r:id="rId4" imgW="42710100" imgH="9944100"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0238" y="2994025"/>
                        <a:ext cx="3919537"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846" name="Text Box 8">
            <a:extLst>
              <a:ext uri="{FF2B5EF4-FFF2-40B4-BE49-F238E27FC236}">
                <a16:creationId xmlns:a16="http://schemas.microsoft.com/office/drawing/2014/main" id="{9B4AE623-67DA-EBC0-2B47-8DCB52BBE2F9}"/>
              </a:ext>
            </a:extLst>
          </p:cNvPr>
          <p:cNvSpPr txBox="1">
            <a:spLocks noChangeArrowheads="1"/>
          </p:cNvSpPr>
          <p:nvPr/>
        </p:nvSpPr>
        <p:spPr bwMode="auto">
          <a:xfrm>
            <a:off x="4191000" y="4419600"/>
            <a:ext cx="3962400"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de-DE" altLang="en-BE" sz="2400"/>
              <a:t>Where </a:t>
            </a:r>
            <a:r>
              <a:rPr lang="de-DE" altLang="en-BE" sz="2400">
                <a:sym typeface="Symbol" pitchFamily="2" charset="2"/>
              </a:rPr>
              <a:t> = soil stress</a:t>
            </a:r>
          </a:p>
          <a:p>
            <a:pPr>
              <a:spcBef>
                <a:spcPct val="50000"/>
              </a:spcBef>
              <a:buFontTx/>
              <a:buNone/>
            </a:pPr>
            <a:r>
              <a:rPr lang="de-DE" altLang="en-BE" sz="2400">
                <a:sym typeface="Symbol" pitchFamily="2" charset="2"/>
              </a:rPr>
              <a:t>	3 = Factor of safety</a:t>
            </a:r>
          </a:p>
        </p:txBody>
      </p:sp>
      <p:sp>
        <p:nvSpPr>
          <p:cNvPr id="35847" name="Slide Number Placeholder 1">
            <a:extLst>
              <a:ext uri="{FF2B5EF4-FFF2-40B4-BE49-F238E27FC236}">
                <a16:creationId xmlns:a16="http://schemas.microsoft.com/office/drawing/2014/main" id="{F17C8DA5-4957-29FC-1367-AF330C17A0B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B64E3B2-2E19-5F43-A032-6AB33755F693}" type="slidenum">
              <a:rPr lang="de-DE" altLang="en-BE" sz="1400"/>
              <a:pPr>
                <a:spcBef>
                  <a:spcPct val="0"/>
                </a:spcBef>
                <a:buFontTx/>
                <a:buNone/>
              </a:pPr>
              <a:t>32</a:t>
            </a:fld>
            <a:endParaRPr lang="de-DE" altLang="en-BE" sz="14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a:extLst>
              <a:ext uri="{FF2B5EF4-FFF2-40B4-BE49-F238E27FC236}">
                <a16:creationId xmlns:a16="http://schemas.microsoft.com/office/drawing/2014/main" id="{1B039324-DBD5-6E33-310A-12ECDF6459C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6B08519-C8BE-7A46-A596-5D89E94B74AF}" type="slidenum">
              <a:rPr lang="de-DE" altLang="en-BE" sz="1400"/>
              <a:pPr>
                <a:spcBef>
                  <a:spcPct val="0"/>
                </a:spcBef>
                <a:buFontTx/>
                <a:buNone/>
              </a:pPr>
              <a:t>33</a:t>
            </a:fld>
            <a:endParaRPr lang="de-DE" altLang="en-BE" sz="1400"/>
          </a:p>
        </p:txBody>
      </p:sp>
      <p:graphicFrame>
        <p:nvGraphicFramePr>
          <p:cNvPr id="5" name="Table 4">
            <a:extLst>
              <a:ext uri="{FF2B5EF4-FFF2-40B4-BE49-F238E27FC236}">
                <a16:creationId xmlns:a16="http://schemas.microsoft.com/office/drawing/2014/main" id="{80BF232E-4905-1175-6744-884704F557E1}"/>
              </a:ext>
            </a:extLst>
          </p:cNvPr>
          <p:cNvGraphicFramePr>
            <a:graphicFrameLocks noGrp="1"/>
          </p:cNvGraphicFramePr>
          <p:nvPr/>
        </p:nvGraphicFramePr>
        <p:xfrm>
          <a:off x="838200" y="271463"/>
          <a:ext cx="6015038" cy="6357937"/>
        </p:xfrm>
        <a:graphic>
          <a:graphicData uri="http://schemas.openxmlformats.org/drawingml/2006/table">
            <a:tbl>
              <a:tblPr firstRow="1" firstCol="1" bandRow="1"/>
              <a:tblGrid>
                <a:gridCol w="896433">
                  <a:extLst>
                    <a:ext uri="{9D8B030D-6E8A-4147-A177-3AD203B41FA5}">
                      <a16:colId xmlns:a16="http://schemas.microsoft.com/office/drawing/2014/main" val="20000"/>
                    </a:ext>
                  </a:extLst>
                </a:gridCol>
                <a:gridCol w="1279199">
                  <a:extLst>
                    <a:ext uri="{9D8B030D-6E8A-4147-A177-3AD203B41FA5}">
                      <a16:colId xmlns:a16="http://schemas.microsoft.com/office/drawing/2014/main" val="20001"/>
                    </a:ext>
                  </a:extLst>
                </a:gridCol>
                <a:gridCol w="1407390">
                  <a:extLst>
                    <a:ext uri="{9D8B030D-6E8A-4147-A177-3AD203B41FA5}">
                      <a16:colId xmlns:a16="http://schemas.microsoft.com/office/drawing/2014/main" val="20002"/>
                    </a:ext>
                  </a:extLst>
                </a:gridCol>
                <a:gridCol w="1151912">
                  <a:extLst>
                    <a:ext uri="{9D8B030D-6E8A-4147-A177-3AD203B41FA5}">
                      <a16:colId xmlns:a16="http://schemas.microsoft.com/office/drawing/2014/main" val="20003"/>
                    </a:ext>
                  </a:extLst>
                </a:gridCol>
                <a:gridCol w="1280103">
                  <a:extLst>
                    <a:ext uri="{9D8B030D-6E8A-4147-A177-3AD203B41FA5}">
                      <a16:colId xmlns:a16="http://schemas.microsoft.com/office/drawing/2014/main" val="20004"/>
                    </a:ext>
                  </a:extLst>
                </a:gridCol>
              </a:tblGrid>
              <a:tr h="469100">
                <a:tc rowSpan="2">
                  <a:txBody>
                    <a:bodyPr/>
                    <a:lstStyle/>
                    <a:p>
                      <a:pPr marL="0" marR="0" algn="ctr">
                        <a:lnSpc>
                          <a:spcPct val="115000"/>
                        </a:lnSpc>
                        <a:spcBef>
                          <a:spcPts val="0"/>
                        </a:spcBef>
                        <a:spcAft>
                          <a:spcPts val="0"/>
                        </a:spcAft>
                      </a:pPr>
                      <a:r>
                        <a:rPr lang="en-US" sz="1600" b="1" dirty="0">
                          <a:effectLst/>
                          <a:latin typeface="Arial"/>
                          <a:ea typeface="Calibri"/>
                          <a:cs typeface="Times New Roman"/>
                        </a:rPr>
                        <a:t>Span</a:t>
                      </a:r>
                      <a:endParaRPr lang="en-US" sz="1600" dirty="0">
                        <a:effectLst/>
                        <a:latin typeface="Calibri"/>
                        <a:ea typeface="Calibri"/>
                        <a:cs typeface="Times New Roman"/>
                      </a:endParaRPr>
                    </a:p>
                    <a:p>
                      <a:pPr marL="0" marR="0" algn="ctr">
                        <a:lnSpc>
                          <a:spcPct val="115000"/>
                        </a:lnSpc>
                        <a:spcBef>
                          <a:spcPts val="0"/>
                        </a:spcBef>
                        <a:spcAft>
                          <a:spcPts val="0"/>
                        </a:spcAft>
                      </a:pPr>
                      <a:r>
                        <a:rPr lang="en-US" sz="1600" dirty="0">
                          <a:effectLst/>
                          <a:latin typeface="Arial"/>
                          <a:ea typeface="Calibri"/>
                          <a:cs typeface="Times New Roman"/>
                        </a:rPr>
                        <a:t>m</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600" b="1" dirty="0">
                          <a:effectLst/>
                          <a:latin typeface="Arial"/>
                          <a:ea typeface="Calibri"/>
                          <a:cs typeface="Times New Roman"/>
                        </a:rPr>
                        <a:t>Traffic load:  40 T</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600" b="1" dirty="0">
                          <a:effectLst/>
                          <a:latin typeface="Arial"/>
                          <a:ea typeface="Calibri"/>
                          <a:cs typeface="Times New Roman"/>
                        </a:rPr>
                        <a:t>Traffic load:  20 T</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280421">
                <a:tc vMerge="1">
                  <a:txBody>
                    <a:bodyPr/>
                    <a:lstStyle/>
                    <a:p>
                      <a:pPr marL="0" marR="0" algn="ctr">
                        <a:lnSpc>
                          <a:spcPct val="115000"/>
                        </a:lnSpc>
                        <a:spcBef>
                          <a:spcPts val="0"/>
                        </a:spcBef>
                        <a:spcAft>
                          <a:spcPts val="0"/>
                        </a:spcAft>
                      </a:pPr>
                      <a:endParaRPr lang="en-US" sz="1600" dirty="0">
                        <a:effectLst/>
                        <a:latin typeface="Calibri"/>
                        <a:ea typeface="Calibri"/>
                        <a:cs typeface="Times New Roman"/>
                      </a:endParaRPr>
                    </a:p>
                  </a:txBody>
                  <a:tcPr marL="66535" marR="665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err="1">
                          <a:effectLst/>
                          <a:latin typeface="Arial"/>
                          <a:ea typeface="Calibri"/>
                          <a:cs typeface="Times New Roman"/>
                        </a:rPr>
                        <a:t>kN</a:t>
                      </a:r>
                      <a:r>
                        <a:rPr lang="en-US" sz="1600" dirty="0">
                          <a:effectLst/>
                          <a:latin typeface="Arial"/>
                          <a:ea typeface="Calibri"/>
                          <a:cs typeface="Times New Roman"/>
                        </a:rPr>
                        <a:t>/m</a:t>
                      </a:r>
                      <a:r>
                        <a:rPr lang="en-US" sz="1600" baseline="30000" dirty="0">
                          <a:effectLst/>
                          <a:latin typeface="Arial"/>
                          <a:ea typeface="Calibri"/>
                          <a:cs typeface="Times New Roman"/>
                        </a:rPr>
                        <a:t>2</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kN/cm</a:t>
                      </a:r>
                      <a:r>
                        <a:rPr lang="en-US" sz="1600" baseline="30000">
                          <a:effectLst/>
                          <a:latin typeface="Arial"/>
                          <a:ea typeface="Calibri"/>
                          <a:cs typeface="Times New Roman"/>
                        </a:rPr>
                        <a:t>2</a:t>
                      </a:r>
                      <a:endParaRPr lang="en-US" sz="160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err="1">
                          <a:effectLst/>
                          <a:latin typeface="Arial"/>
                          <a:ea typeface="Calibri"/>
                          <a:cs typeface="Times New Roman"/>
                        </a:rPr>
                        <a:t>kN</a:t>
                      </a:r>
                      <a:r>
                        <a:rPr lang="en-US" sz="1600" dirty="0">
                          <a:effectLst/>
                          <a:latin typeface="Arial"/>
                          <a:ea typeface="Calibri"/>
                          <a:cs typeface="Times New Roman"/>
                        </a:rPr>
                        <a:t>/m</a:t>
                      </a:r>
                      <a:r>
                        <a:rPr lang="en-US" sz="1600" baseline="30000" dirty="0">
                          <a:effectLst/>
                          <a:latin typeface="Arial"/>
                          <a:ea typeface="Calibri"/>
                          <a:cs typeface="Times New Roman"/>
                        </a:rPr>
                        <a:t>2</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kN/cm</a:t>
                      </a:r>
                      <a:r>
                        <a:rPr lang="en-US" sz="1600" baseline="30000">
                          <a:effectLst/>
                          <a:latin typeface="Arial"/>
                          <a:ea typeface="Calibri"/>
                          <a:cs typeface="Times New Roman"/>
                        </a:rPr>
                        <a:t>2</a:t>
                      </a:r>
                      <a:endParaRPr lang="en-US" sz="160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0421">
                <a:tc>
                  <a:txBody>
                    <a:bodyPr/>
                    <a:lstStyle/>
                    <a:p>
                      <a:pPr marL="0" marR="0" algn="ctr">
                        <a:lnSpc>
                          <a:spcPct val="115000"/>
                        </a:lnSpc>
                        <a:spcBef>
                          <a:spcPts val="0"/>
                        </a:spcBef>
                        <a:spcAft>
                          <a:spcPts val="0"/>
                        </a:spcAft>
                      </a:pPr>
                      <a:r>
                        <a:rPr lang="en-US" sz="1600">
                          <a:effectLst/>
                          <a:latin typeface="Arial"/>
                          <a:ea typeface="Calibri"/>
                          <a:cs typeface="Times New Roman"/>
                        </a:rPr>
                        <a:t>1</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132</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1.35</a:t>
                      </a:r>
                      <a:endParaRPr lang="en-US" sz="160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77</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0.79</a:t>
                      </a:r>
                      <a:endParaRPr lang="en-US" sz="160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80421">
                <a:tc>
                  <a:txBody>
                    <a:bodyPr/>
                    <a:lstStyle/>
                    <a:p>
                      <a:pPr marL="0" marR="0" algn="ctr">
                        <a:lnSpc>
                          <a:spcPct val="115000"/>
                        </a:lnSpc>
                        <a:spcBef>
                          <a:spcPts val="0"/>
                        </a:spcBef>
                        <a:spcAft>
                          <a:spcPts val="0"/>
                        </a:spcAft>
                      </a:pPr>
                      <a:r>
                        <a:rPr lang="en-US" sz="1600">
                          <a:effectLst/>
                          <a:latin typeface="Arial"/>
                          <a:ea typeface="Calibri"/>
                          <a:cs typeface="Times New Roman"/>
                        </a:rPr>
                        <a:t>2</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113</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1.15</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72</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073</a:t>
                      </a:r>
                      <a:endParaRPr lang="en-US" sz="160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0421">
                <a:tc>
                  <a:txBody>
                    <a:bodyPr/>
                    <a:lstStyle/>
                    <a:p>
                      <a:pPr marL="0" marR="0" algn="ctr">
                        <a:lnSpc>
                          <a:spcPct val="115000"/>
                        </a:lnSpc>
                        <a:spcBef>
                          <a:spcPts val="0"/>
                        </a:spcBef>
                        <a:spcAft>
                          <a:spcPts val="0"/>
                        </a:spcAft>
                      </a:pPr>
                      <a:r>
                        <a:rPr lang="en-US" sz="1600" dirty="0">
                          <a:effectLst/>
                          <a:latin typeface="Arial"/>
                          <a:ea typeface="Calibri"/>
                          <a:cs typeface="Times New Roman"/>
                        </a:rPr>
                        <a:t>3</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108</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1.10</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74</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0.75</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80421">
                <a:tc>
                  <a:txBody>
                    <a:bodyPr/>
                    <a:lstStyle/>
                    <a:p>
                      <a:pPr marL="0" marR="0" algn="ctr">
                        <a:lnSpc>
                          <a:spcPct val="115000"/>
                        </a:lnSpc>
                        <a:spcBef>
                          <a:spcPts val="0"/>
                        </a:spcBef>
                        <a:spcAft>
                          <a:spcPts val="0"/>
                        </a:spcAft>
                      </a:pPr>
                      <a:r>
                        <a:rPr lang="en-US" sz="1600">
                          <a:effectLst/>
                          <a:latin typeface="Arial"/>
                          <a:ea typeface="Calibri"/>
                          <a:cs typeface="Times New Roman"/>
                        </a:rPr>
                        <a:t>4</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109</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1.11</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80</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0.81</a:t>
                      </a:r>
                      <a:endParaRPr lang="en-US" sz="160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80421">
                <a:tc>
                  <a:txBody>
                    <a:bodyPr/>
                    <a:lstStyle/>
                    <a:p>
                      <a:pPr marL="0" marR="0" algn="ctr">
                        <a:lnSpc>
                          <a:spcPct val="115000"/>
                        </a:lnSpc>
                        <a:spcBef>
                          <a:spcPts val="0"/>
                        </a:spcBef>
                        <a:spcAft>
                          <a:spcPts val="0"/>
                        </a:spcAft>
                      </a:pPr>
                      <a:r>
                        <a:rPr lang="en-US" sz="1600">
                          <a:effectLst/>
                          <a:latin typeface="Arial"/>
                          <a:ea typeface="Calibri"/>
                          <a:cs typeface="Times New Roman"/>
                        </a:rPr>
                        <a:t>5</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113</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1.16</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88</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0.90</a:t>
                      </a:r>
                      <a:endParaRPr lang="en-US" sz="160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80421">
                <a:tc>
                  <a:txBody>
                    <a:bodyPr/>
                    <a:lstStyle/>
                    <a:p>
                      <a:pPr marL="0" marR="0" algn="ctr">
                        <a:lnSpc>
                          <a:spcPct val="115000"/>
                        </a:lnSpc>
                        <a:spcBef>
                          <a:spcPts val="0"/>
                        </a:spcBef>
                        <a:spcAft>
                          <a:spcPts val="0"/>
                        </a:spcAft>
                      </a:pPr>
                      <a:r>
                        <a:rPr lang="en-US" sz="1600">
                          <a:effectLst/>
                          <a:latin typeface="Arial"/>
                          <a:ea typeface="Calibri"/>
                          <a:cs typeface="Times New Roman"/>
                        </a:rPr>
                        <a:t>6</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121</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1.23</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98</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1.00</a:t>
                      </a:r>
                      <a:endParaRPr lang="en-US" sz="160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80421">
                <a:tc>
                  <a:txBody>
                    <a:bodyPr/>
                    <a:lstStyle/>
                    <a:p>
                      <a:pPr marL="0" marR="0" algn="ctr">
                        <a:lnSpc>
                          <a:spcPct val="115000"/>
                        </a:lnSpc>
                        <a:spcBef>
                          <a:spcPts val="0"/>
                        </a:spcBef>
                        <a:spcAft>
                          <a:spcPts val="0"/>
                        </a:spcAft>
                      </a:pPr>
                      <a:r>
                        <a:rPr lang="en-US" sz="1600">
                          <a:effectLst/>
                          <a:latin typeface="Arial"/>
                          <a:ea typeface="Calibri"/>
                          <a:cs typeface="Times New Roman"/>
                        </a:rPr>
                        <a:t>7</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129</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1.32</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109</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1.11</a:t>
                      </a:r>
                      <a:endParaRPr lang="en-US" sz="160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80421">
                <a:tc>
                  <a:txBody>
                    <a:bodyPr/>
                    <a:lstStyle/>
                    <a:p>
                      <a:pPr marL="0" marR="0" algn="ctr">
                        <a:lnSpc>
                          <a:spcPct val="115000"/>
                        </a:lnSpc>
                        <a:spcBef>
                          <a:spcPts val="0"/>
                        </a:spcBef>
                        <a:spcAft>
                          <a:spcPts val="0"/>
                        </a:spcAft>
                      </a:pPr>
                      <a:r>
                        <a:rPr lang="en-US" sz="1600">
                          <a:effectLst/>
                          <a:latin typeface="Arial"/>
                          <a:ea typeface="Calibri"/>
                          <a:cs typeface="Times New Roman"/>
                        </a:rPr>
                        <a:t>8</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139</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1.42</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121</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1.23</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80421">
                <a:tc>
                  <a:txBody>
                    <a:bodyPr/>
                    <a:lstStyle/>
                    <a:p>
                      <a:pPr marL="0" marR="0" algn="ctr">
                        <a:lnSpc>
                          <a:spcPct val="115000"/>
                        </a:lnSpc>
                        <a:spcBef>
                          <a:spcPts val="0"/>
                        </a:spcBef>
                        <a:spcAft>
                          <a:spcPts val="0"/>
                        </a:spcAft>
                      </a:pPr>
                      <a:r>
                        <a:rPr lang="en-US" sz="1600">
                          <a:effectLst/>
                          <a:latin typeface="Arial"/>
                          <a:ea typeface="Calibri"/>
                          <a:cs typeface="Times New Roman"/>
                        </a:rPr>
                        <a:t>9</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150</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1.53</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133</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1.36</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80421">
                <a:tc>
                  <a:txBody>
                    <a:bodyPr/>
                    <a:lstStyle/>
                    <a:p>
                      <a:pPr marL="0" marR="0" algn="ctr">
                        <a:lnSpc>
                          <a:spcPct val="115000"/>
                        </a:lnSpc>
                        <a:spcBef>
                          <a:spcPts val="0"/>
                        </a:spcBef>
                        <a:spcAft>
                          <a:spcPts val="0"/>
                        </a:spcAft>
                      </a:pPr>
                      <a:r>
                        <a:rPr lang="en-US" sz="1600">
                          <a:effectLst/>
                          <a:latin typeface="Arial"/>
                          <a:ea typeface="Calibri"/>
                          <a:cs typeface="Times New Roman"/>
                        </a:rPr>
                        <a:t>10</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161</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1.64</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146</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1.49</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80421">
                <a:tc>
                  <a:txBody>
                    <a:bodyPr/>
                    <a:lstStyle/>
                    <a:p>
                      <a:pPr marL="0" marR="0" algn="ctr">
                        <a:lnSpc>
                          <a:spcPct val="115000"/>
                        </a:lnSpc>
                        <a:spcBef>
                          <a:spcPts val="0"/>
                        </a:spcBef>
                        <a:spcAft>
                          <a:spcPts val="0"/>
                        </a:spcAft>
                      </a:pPr>
                      <a:r>
                        <a:rPr lang="en-US" sz="1600">
                          <a:effectLst/>
                          <a:latin typeface="Arial"/>
                          <a:ea typeface="Calibri"/>
                          <a:cs typeface="Times New Roman"/>
                        </a:rPr>
                        <a:t>11</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173</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1.77</a:t>
                      </a:r>
                      <a:endParaRPr lang="en-US" sz="160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159</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1.62</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80421">
                <a:tc>
                  <a:txBody>
                    <a:bodyPr/>
                    <a:lstStyle/>
                    <a:p>
                      <a:pPr marL="0" marR="0" algn="ctr">
                        <a:lnSpc>
                          <a:spcPct val="115000"/>
                        </a:lnSpc>
                        <a:spcBef>
                          <a:spcPts val="0"/>
                        </a:spcBef>
                        <a:spcAft>
                          <a:spcPts val="0"/>
                        </a:spcAft>
                      </a:pPr>
                      <a:r>
                        <a:rPr lang="en-US" sz="1600">
                          <a:effectLst/>
                          <a:latin typeface="Arial"/>
                          <a:ea typeface="Calibri"/>
                          <a:cs typeface="Times New Roman"/>
                        </a:rPr>
                        <a:t>12</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185</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1.89</a:t>
                      </a:r>
                      <a:endParaRPr lang="en-US" sz="160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172</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175</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80421">
                <a:tc>
                  <a:txBody>
                    <a:bodyPr/>
                    <a:lstStyle/>
                    <a:p>
                      <a:pPr marL="0" marR="0" algn="ctr">
                        <a:lnSpc>
                          <a:spcPct val="115000"/>
                        </a:lnSpc>
                        <a:spcBef>
                          <a:spcPts val="0"/>
                        </a:spcBef>
                        <a:spcAft>
                          <a:spcPts val="0"/>
                        </a:spcAft>
                      </a:pPr>
                      <a:r>
                        <a:rPr lang="en-US" sz="1600">
                          <a:effectLst/>
                          <a:latin typeface="Arial"/>
                          <a:ea typeface="Calibri"/>
                          <a:cs typeface="Times New Roman"/>
                        </a:rPr>
                        <a:t>13</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198</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2.02</a:t>
                      </a:r>
                      <a:endParaRPr lang="en-US" sz="160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186</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1.89</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80421">
                <a:tc>
                  <a:txBody>
                    <a:bodyPr/>
                    <a:lstStyle/>
                    <a:p>
                      <a:pPr marL="0" marR="0" algn="ctr">
                        <a:lnSpc>
                          <a:spcPct val="115000"/>
                        </a:lnSpc>
                        <a:spcBef>
                          <a:spcPts val="0"/>
                        </a:spcBef>
                        <a:spcAft>
                          <a:spcPts val="0"/>
                        </a:spcAft>
                      </a:pPr>
                      <a:r>
                        <a:rPr lang="en-US" sz="1600">
                          <a:effectLst/>
                          <a:latin typeface="Arial"/>
                          <a:ea typeface="Calibri"/>
                          <a:cs typeface="Times New Roman"/>
                        </a:rPr>
                        <a:t>14</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211</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2.15</a:t>
                      </a:r>
                      <a:endParaRPr lang="en-US" sz="160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200</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2.03</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80421">
                <a:tc>
                  <a:txBody>
                    <a:bodyPr/>
                    <a:lstStyle/>
                    <a:p>
                      <a:pPr marL="0" marR="0" algn="ctr">
                        <a:lnSpc>
                          <a:spcPct val="115000"/>
                        </a:lnSpc>
                        <a:spcBef>
                          <a:spcPts val="0"/>
                        </a:spcBef>
                        <a:spcAft>
                          <a:spcPts val="0"/>
                        </a:spcAft>
                      </a:pPr>
                      <a:r>
                        <a:rPr lang="en-US" sz="1600">
                          <a:effectLst/>
                          <a:latin typeface="Arial"/>
                          <a:ea typeface="Calibri"/>
                          <a:cs typeface="Times New Roman"/>
                        </a:rPr>
                        <a:t>15</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224</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2.29</a:t>
                      </a:r>
                      <a:endParaRPr lang="en-US" sz="160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213</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2.17</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80421">
                <a:tc>
                  <a:txBody>
                    <a:bodyPr/>
                    <a:lstStyle/>
                    <a:p>
                      <a:pPr marL="0" marR="0" algn="ctr">
                        <a:lnSpc>
                          <a:spcPct val="115000"/>
                        </a:lnSpc>
                        <a:spcBef>
                          <a:spcPts val="0"/>
                        </a:spcBef>
                        <a:spcAft>
                          <a:spcPts val="0"/>
                        </a:spcAft>
                      </a:pPr>
                      <a:r>
                        <a:rPr lang="en-US" sz="1600">
                          <a:effectLst/>
                          <a:latin typeface="Arial"/>
                          <a:ea typeface="Calibri"/>
                          <a:cs typeface="Times New Roman"/>
                        </a:rPr>
                        <a:t>16</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238</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2.42</a:t>
                      </a:r>
                      <a:endParaRPr lang="en-US" sz="160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227</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2.32</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80421">
                <a:tc>
                  <a:txBody>
                    <a:bodyPr/>
                    <a:lstStyle/>
                    <a:p>
                      <a:pPr marL="0" marR="0" algn="ctr">
                        <a:lnSpc>
                          <a:spcPct val="115000"/>
                        </a:lnSpc>
                        <a:spcBef>
                          <a:spcPts val="0"/>
                        </a:spcBef>
                        <a:spcAft>
                          <a:spcPts val="0"/>
                        </a:spcAft>
                      </a:pPr>
                      <a:r>
                        <a:rPr lang="en-US" sz="1600">
                          <a:effectLst/>
                          <a:latin typeface="Arial"/>
                          <a:ea typeface="Calibri"/>
                          <a:cs typeface="Times New Roman"/>
                        </a:rPr>
                        <a:t>17</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246</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2.50</a:t>
                      </a:r>
                      <a:endParaRPr lang="en-US" sz="160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236</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2.41</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280421">
                <a:tc>
                  <a:txBody>
                    <a:bodyPr/>
                    <a:lstStyle/>
                    <a:p>
                      <a:pPr marL="0" marR="0" algn="ctr">
                        <a:lnSpc>
                          <a:spcPct val="115000"/>
                        </a:lnSpc>
                        <a:spcBef>
                          <a:spcPts val="0"/>
                        </a:spcBef>
                        <a:spcAft>
                          <a:spcPts val="0"/>
                        </a:spcAft>
                      </a:pPr>
                      <a:r>
                        <a:rPr lang="en-US" sz="1600">
                          <a:effectLst/>
                          <a:latin typeface="Arial"/>
                          <a:ea typeface="Calibri"/>
                          <a:cs typeface="Times New Roman"/>
                        </a:rPr>
                        <a:t>18</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265</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2.70</a:t>
                      </a:r>
                      <a:endParaRPr lang="en-US" sz="160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256</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2.60</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280421">
                <a:tc>
                  <a:txBody>
                    <a:bodyPr/>
                    <a:lstStyle/>
                    <a:p>
                      <a:pPr marL="0" marR="0" algn="ctr">
                        <a:lnSpc>
                          <a:spcPct val="115000"/>
                        </a:lnSpc>
                        <a:spcBef>
                          <a:spcPts val="0"/>
                        </a:spcBef>
                        <a:spcAft>
                          <a:spcPts val="0"/>
                        </a:spcAft>
                      </a:pPr>
                      <a:r>
                        <a:rPr lang="en-US" sz="1600">
                          <a:effectLst/>
                          <a:latin typeface="Arial"/>
                          <a:ea typeface="Calibri"/>
                          <a:cs typeface="Times New Roman"/>
                        </a:rPr>
                        <a:t>19</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279</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2.85</a:t>
                      </a:r>
                      <a:endParaRPr lang="en-US" sz="160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270</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2.75</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280421">
                <a:tc>
                  <a:txBody>
                    <a:bodyPr/>
                    <a:lstStyle/>
                    <a:p>
                      <a:pPr marL="0" marR="0" algn="ctr">
                        <a:lnSpc>
                          <a:spcPct val="115000"/>
                        </a:lnSpc>
                        <a:spcBef>
                          <a:spcPts val="0"/>
                        </a:spcBef>
                        <a:spcAft>
                          <a:spcPts val="0"/>
                        </a:spcAft>
                      </a:pPr>
                      <a:r>
                        <a:rPr lang="en-US" sz="1600" dirty="0">
                          <a:effectLst/>
                          <a:latin typeface="Arial"/>
                          <a:ea typeface="Calibri"/>
                          <a:cs typeface="Times New Roman"/>
                        </a:rPr>
                        <a:t>20</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293</a:t>
                      </a:r>
                      <a:endParaRPr lang="en-US" sz="1600" dirty="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2.99</a:t>
                      </a:r>
                      <a:endParaRPr lang="en-US" sz="160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
                          <a:ea typeface="Calibri"/>
                          <a:cs typeface="Times New Roman"/>
                        </a:rPr>
                        <a:t>284</a:t>
                      </a:r>
                      <a:endParaRPr lang="en-US" sz="1600">
                        <a:effectLst/>
                        <a:latin typeface="Calibri"/>
                        <a:ea typeface="Calibri"/>
                        <a:cs typeface="Times New Roman"/>
                      </a:endParaRPr>
                    </a:p>
                  </a:txBody>
                  <a:tcPr marL="66538" marR="6653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
                          <a:ea typeface="Calibri"/>
                          <a:cs typeface="Times New Roman"/>
                        </a:rPr>
                        <a:t>2.90</a:t>
                      </a:r>
                      <a:endParaRPr lang="en-US" sz="1600" dirty="0">
                        <a:effectLst/>
                        <a:latin typeface="Calibri"/>
                        <a:ea typeface="Calibri"/>
                        <a:cs typeface="Times New Roman"/>
                      </a:endParaRPr>
                    </a:p>
                  </a:txBody>
                  <a:tcPr marL="66538" marR="66538"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sp>
        <p:nvSpPr>
          <p:cNvPr id="37004" name="TextBox 5">
            <a:extLst>
              <a:ext uri="{FF2B5EF4-FFF2-40B4-BE49-F238E27FC236}">
                <a16:creationId xmlns:a16="http://schemas.microsoft.com/office/drawing/2014/main" id="{4A758E6B-8C81-E56E-5E19-C65CDEEA48CB}"/>
              </a:ext>
            </a:extLst>
          </p:cNvPr>
          <p:cNvSpPr txBox="1">
            <a:spLocks noChangeArrowheads="1"/>
          </p:cNvSpPr>
          <p:nvPr/>
        </p:nvSpPr>
        <p:spPr bwMode="auto">
          <a:xfrm>
            <a:off x="7010400" y="274638"/>
            <a:ext cx="1981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BE" sz="2400" b="1" i="1">
                <a:latin typeface="Calibri" panose="020F0502020204030204" pitchFamily="34" charset="0"/>
                <a:ea typeface="Calibri" panose="020F0502020204030204" pitchFamily="34" charset="0"/>
                <a:cs typeface="Times New Roman" panose="02020603050405020304" pitchFamily="18" charset="0"/>
              </a:rPr>
              <a:t>Table 2.2: </a:t>
            </a:r>
            <a:r>
              <a:rPr lang="en-US" altLang="en-BE" sz="2400">
                <a:latin typeface="Calibri" panose="020F0502020204030204" pitchFamily="34" charset="0"/>
                <a:ea typeface="Calibri" panose="020F0502020204030204" pitchFamily="34" charset="0"/>
                <a:cs typeface="Times New Roman" panose="02020603050405020304" pitchFamily="18" charset="0"/>
              </a:rPr>
              <a:t>Minimum Strength that can bear the weight of sand</a:t>
            </a:r>
            <a:endParaRPr lang="en-US" altLang="en-BE" sz="2400">
              <a:ea typeface="Calibri" panose="020F0502020204030204" pitchFamily="34" charset="0"/>
              <a:cs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3">
            <a:extLst>
              <a:ext uri="{FF2B5EF4-FFF2-40B4-BE49-F238E27FC236}">
                <a16:creationId xmlns:a16="http://schemas.microsoft.com/office/drawing/2014/main" id="{C714BC9F-6A64-388A-BF8B-BAA3DD338F2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5B5D744-D39A-2B4C-BAF0-62224D8834E3}" type="slidenum">
              <a:rPr lang="de-DE" altLang="en-BE" sz="1400"/>
              <a:pPr>
                <a:spcBef>
                  <a:spcPct val="0"/>
                </a:spcBef>
                <a:buFontTx/>
                <a:buNone/>
              </a:pPr>
              <a:t>34</a:t>
            </a:fld>
            <a:endParaRPr lang="de-DE" altLang="en-BE" sz="1400"/>
          </a:p>
        </p:txBody>
      </p:sp>
      <p:graphicFrame>
        <p:nvGraphicFramePr>
          <p:cNvPr id="37891" name="Object 4">
            <a:extLst>
              <a:ext uri="{FF2B5EF4-FFF2-40B4-BE49-F238E27FC236}">
                <a16:creationId xmlns:a16="http://schemas.microsoft.com/office/drawing/2014/main" id="{50C27698-E680-02DC-5822-6089F4EC890F}"/>
              </a:ext>
            </a:extLst>
          </p:cNvPr>
          <p:cNvGraphicFramePr>
            <a:graphicFrameLocks noChangeAspect="1"/>
          </p:cNvGraphicFramePr>
          <p:nvPr/>
        </p:nvGraphicFramePr>
        <p:xfrm>
          <a:off x="533400" y="914400"/>
          <a:ext cx="8305800" cy="5065713"/>
        </p:xfrm>
        <a:graphic>
          <a:graphicData uri="http://schemas.openxmlformats.org/presentationml/2006/ole">
            <mc:AlternateContent xmlns:mc="http://schemas.openxmlformats.org/markup-compatibility/2006">
              <mc:Choice xmlns:v="urn:schemas-microsoft-com:vml" Requires="v">
                <p:oleObj name="Document" r:id="rId2" imgW="4508500" imgH="2743200" progId="Word.Document.8">
                  <p:embed/>
                </p:oleObj>
              </mc:Choice>
              <mc:Fallback>
                <p:oleObj name="Document" r:id="rId2" imgW="4508500" imgH="2743200" progId="Word.Document.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914400"/>
                        <a:ext cx="8305800" cy="5065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Rectangle 5">
            <a:extLst>
              <a:ext uri="{FF2B5EF4-FFF2-40B4-BE49-F238E27FC236}">
                <a16:creationId xmlns:a16="http://schemas.microsoft.com/office/drawing/2014/main" id="{12C679F7-EAF2-A196-A88F-47F01B21FC74}"/>
              </a:ext>
            </a:extLst>
          </p:cNvPr>
          <p:cNvSpPr>
            <a:spLocks noChangeArrowheads="1"/>
          </p:cNvSpPr>
          <p:nvPr/>
        </p:nvSpPr>
        <p:spPr bwMode="auto">
          <a:xfrm>
            <a:off x="609600" y="304800"/>
            <a:ext cx="7772400" cy="533400"/>
          </a:xfrm>
          <a:prstGeom prst="rect">
            <a:avLst/>
          </a:prstGeom>
          <a:noFill/>
          <a:ln>
            <a:noFill/>
          </a:ln>
        </p:spPr>
        <p:txBody>
          <a:bodyPr anchor="ctr"/>
          <a:lstStyle/>
          <a:p>
            <a:pPr algn="ctr" eaLnBrk="1" fontAlgn="auto" hangingPunct="1">
              <a:spcBef>
                <a:spcPts val="0"/>
              </a:spcBef>
              <a:spcAft>
                <a:spcPts val="0"/>
              </a:spcAft>
              <a:defRPr/>
            </a:pPr>
            <a:r>
              <a:rPr lang="en-AU" sz="3600" b="1" kern="0" dirty="0">
                <a:solidFill>
                  <a:srgbClr val="FF0000"/>
                </a:solidFill>
                <a:latin typeface="Swis721 Ex BT" pitchFamily="34" charset="0"/>
              </a:rPr>
              <a:t>Stress Distribution</a:t>
            </a:r>
            <a:r>
              <a:rPr lang="en-AU" sz="4800" b="1" kern="0" dirty="0">
                <a:solidFill>
                  <a:srgbClr val="FF0000"/>
                </a:solidFill>
                <a:latin typeface="Swis721 Ex BT" pitchFamily="34" charset="0"/>
              </a:rPr>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BF1E0CF7-2479-F888-053F-6DFA87AB7F2A}"/>
              </a:ext>
            </a:extLst>
          </p:cNvPr>
          <p:cNvSpPr>
            <a:spLocks noGrp="1" noChangeArrowheads="1"/>
          </p:cNvSpPr>
          <p:nvPr>
            <p:ph type="title"/>
          </p:nvPr>
        </p:nvSpPr>
        <p:spPr>
          <a:xfrm>
            <a:off x="685800" y="152400"/>
            <a:ext cx="7772400" cy="1219200"/>
          </a:xfrm>
        </p:spPr>
        <p:txBody>
          <a:bodyPr/>
          <a:lstStyle/>
          <a:p>
            <a:r>
              <a:rPr lang="en-US" altLang="en-BE" sz="3600"/>
              <a:t>Rules for a simple strip foundation design </a:t>
            </a:r>
            <a:endParaRPr lang="en-US" altLang="en-BE"/>
          </a:p>
        </p:txBody>
      </p:sp>
      <p:sp>
        <p:nvSpPr>
          <p:cNvPr id="38915" name="Slide Number Placeholder 2">
            <a:extLst>
              <a:ext uri="{FF2B5EF4-FFF2-40B4-BE49-F238E27FC236}">
                <a16:creationId xmlns:a16="http://schemas.microsoft.com/office/drawing/2014/main" id="{10154E03-2DCA-8ED6-9435-30BB6E5CC9E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CDDA7F9B-C7AF-F445-B2A0-27657715CB4D}" type="slidenum">
              <a:rPr lang="de-DE" altLang="en-BE" sz="1400"/>
              <a:pPr>
                <a:spcBef>
                  <a:spcPct val="0"/>
                </a:spcBef>
                <a:buFontTx/>
                <a:buNone/>
              </a:pPr>
              <a:t>35</a:t>
            </a:fld>
            <a:endParaRPr lang="de-DE" altLang="en-BE" sz="1400"/>
          </a:p>
        </p:txBody>
      </p:sp>
      <p:sp>
        <p:nvSpPr>
          <p:cNvPr id="38916" name="Rectangle 36">
            <a:extLst>
              <a:ext uri="{FF2B5EF4-FFF2-40B4-BE49-F238E27FC236}">
                <a16:creationId xmlns:a16="http://schemas.microsoft.com/office/drawing/2014/main" id="{D027D7A9-DA3E-E4A9-A2EF-EC81D3ED2594}"/>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BE" sz="2400"/>
          </a:p>
        </p:txBody>
      </p:sp>
      <p:sp>
        <p:nvSpPr>
          <p:cNvPr id="38917" name="Rectangle 81">
            <a:extLst>
              <a:ext uri="{FF2B5EF4-FFF2-40B4-BE49-F238E27FC236}">
                <a16:creationId xmlns:a16="http://schemas.microsoft.com/office/drawing/2014/main" id="{2BD14592-1444-AD2F-17E5-4D82A6316FFD}"/>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BE" sz="2400"/>
          </a:p>
        </p:txBody>
      </p:sp>
      <p:grpSp>
        <p:nvGrpSpPr>
          <p:cNvPr id="38918" name="Group 47">
            <a:extLst>
              <a:ext uri="{FF2B5EF4-FFF2-40B4-BE49-F238E27FC236}">
                <a16:creationId xmlns:a16="http://schemas.microsoft.com/office/drawing/2014/main" id="{D1815301-3505-C412-39A4-229DEA19FD42}"/>
              </a:ext>
            </a:extLst>
          </p:cNvPr>
          <p:cNvGrpSpPr>
            <a:grpSpLocks/>
          </p:cNvGrpSpPr>
          <p:nvPr/>
        </p:nvGrpSpPr>
        <p:grpSpPr bwMode="auto">
          <a:xfrm>
            <a:off x="1460500" y="1346200"/>
            <a:ext cx="4254500" cy="5130800"/>
            <a:chOff x="0" y="0"/>
            <a:chExt cx="4144" cy="5649"/>
          </a:xfrm>
        </p:grpSpPr>
        <p:sp>
          <p:nvSpPr>
            <p:cNvPr id="38919" name="Rectangle 80">
              <a:extLst>
                <a:ext uri="{FF2B5EF4-FFF2-40B4-BE49-F238E27FC236}">
                  <a16:creationId xmlns:a16="http://schemas.microsoft.com/office/drawing/2014/main" id="{38C4D4AA-BA10-F63B-466F-B628395C8139}"/>
                </a:ext>
              </a:extLst>
            </p:cNvPr>
            <p:cNvSpPr>
              <a:spLocks noChangeArrowheads="1"/>
            </p:cNvSpPr>
            <p:nvPr/>
          </p:nvSpPr>
          <p:spPr bwMode="auto">
            <a:xfrm>
              <a:off x="0" y="0"/>
              <a:ext cx="4144" cy="5649"/>
            </a:xfrm>
            <a:prstGeom prst="rect">
              <a:avLst/>
            </a:prstGeom>
            <a:solidFill>
              <a:srgbClr val="CBE7D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BE" sz="2400"/>
            </a:p>
          </p:txBody>
        </p:sp>
        <p:sp>
          <p:nvSpPr>
            <p:cNvPr id="38920" name="Rectangle 79">
              <a:extLst>
                <a:ext uri="{FF2B5EF4-FFF2-40B4-BE49-F238E27FC236}">
                  <a16:creationId xmlns:a16="http://schemas.microsoft.com/office/drawing/2014/main" id="{C9FDAAD5-A6E5-F95B-9D28-931A1E5B73FE}"/>
                </a:ext>
              </a:extLst>
            </p:cNvPr>
            <p:cNvSpPr>
              <a:spLocks noChangeArrowheads="1"/>
            </p:cNvSpPr>
            <p:nvPr/>
          </p:nvSpPr>
          <p:spPr bwMode="auto">
            <a:xfrm>
              <a:off x="888" y="2031"/>
              <a:ext cx="2397" cy="994"/>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BE" sz="2400"/>
            </a:p>
          </p:txBody>
        </p:sp>
        <p:sp>
          <p:nvSpPr>
            <p:cNvPr id="38921" name="Rectangle 78">
              <a:extLst>
                <a:ext uri="{FF2B5EF4-FFF2-40B4-BE49-F238E27FC236}">
                  <a16:creationId xmlns:a16="http://schemas.microsoft.com/office/drawing/2014/main" id="{F150B6C4-B409-2B9C-F8BF-586EE6A998A7}"/>
                </a:ext>
              </a:extLst>
            </p:cNvPr>
            <p:cNvSpPr>
              <a:spLocks noChangeArrowheads="1"/>
            </p:cNvSpPr>
            <p:nvPr/>
          </p:nvSpPr>
          <p:spPr bwMode="auto">
            <a:xfrm>
              <a:off x="888" y="2031"/>
              <a:ext cx="2398" cy="994"/>
            </a:xfrm>
            <a:prstGeom prst="rect">
              <a:avLst/>
            </a:prstGeom>
            <a:noFill/>
            <a:ln w="11951">
              <a:solidFill>
                <a:srgbClr val="231F2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BE" sz="2400"/>
            </a:p>
          </p:txBody>
        </p:sp>
        <p:sp>
          <p:nvSpPr>
            <p:cNvPr id="38922" name="Rectangle 77">
              <a:extLst>
                <a:ext uri="{FF2B5EF4-FFF2-40B4-BE49-F238E27FC236}">
                  <a16:creationId xmlns:a16="http://schemas.microsoft.com/office/drawing/2014/main" id="{553E5F44-6535-38D7-2DAF-C1810A0CD0DC}"/>
                </a:ext>
              </a:extLst>
            </p:cNvPr>
            <p:cNvSpPr>
              <a:spLocks noChangeArrowheads="1"/>
            </p:cNvSpPr>
            <p:nvPr/>
          </p:nvSpPr>
          <p:spPr bwMode="auto">
            <a:xfrm>
              <a:off x="1594" y="33"/>
              <a:ext cx="1076" cy="34"/>
            </a:xfrm>
            <a:prstGeom prst="rect">
              <a:avLst/>
            </a:prstGeom>
            <a:solidFill>
              <a:srgbClr val="FDE92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BE" sz="2400"/>
            </a:p>
          </p:txBody>
        </p:sp>
        <p:sp>
          <p:nvSpPr>
            <p:cNvPr id="38923" name="Rectangle 76">
              <a:extLst>
                <a:ext uri="{FF2B5EF4-FFF2-40B4-BE49-F238E27FC236}">
                  <a16:creationId xmlns:a16="http://schemas.microsoft.com/office/drawing/2014/main" id="{C1317C80-BF07-7E6F-E930-9886DEF68244}"/>
                </a:ext>
              </a:extLst>
            </p:cNvPr>
            <p:cNvSpPr>
              <a:spLocks noChangeArrowheads="1"/>
            </p:cNvSpPr>
            <p:nvPr/>
          </p:nvSpPr>
          <p:spPr bwMode="auto">
            <a:xfrm>
              <a:off x="1594" y="1016"/>
              <a:ext cx="1076" cy="45"/>
            </a:xfrm>
            <a:prstGeom prst="rect">
              <a:avLst/>
            </a:prstGeom>
            <a:solidFill>
              <a:srgbClr val="FDE92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BE" sz="2400"/>
            </a:p>
          </p:txBody>
        </p:sp>
        <p:sp>
          <p:nvSpPr>
            <p:cNvPr id="38924" name="Rectangle 75">
              <a:extLst>
                <a:ext uri="{FF2B5EF4-FFF2-40B4-BE49-F238E27FC236}">
                  <a16:creationId xmlns:a16="http://schemas.microsoft.com/office/drawing/2014/main" id="{B1BDA7AE-23BC-02D0-E52E-BFEFE7033C35}"/>
                </a:ext>
              </a:extLst>
            </p:cNvPr>
            <p:cNvSpPr>
              <a:spLocks noChangeArrowheads="1"/>
            </p:cNvSpPr>
            <p:nvPr/>
          </p:nvSpPr>
          <p:spPr bwMode="auto">
            <a:xfrm>
              <a:off x="1594" y="1987"/>
              <a:ext cx="1076" cy="45"/>
            </a:xfrm>
            <a:prstGeom prst="rect">
              <a:avLst/>
            </a:prstGeom>
            <a:solidFill>
              <a:srgbClr val="FDE92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BE" sz="2400"/>
            </a:p>
          </p:txBody>
        </p:sp>
        <p:sp>
          <p:nvSpPr>
            <p:cNvPr id="38925" name="Rectangle 74">
              <a:extLst>
                <a:ext uri="{FF2B5EF4-FFF2-40B4-BE49-F238E27FC236}">
                  <a16:creationId xmlns:a16="http://schemas.microsoft.com/office/drawing/2014/main" id="{B49ED8DB-2B76-97A1-03C9-538A023983A6}"/>
                </a:ext>
              </a:extLst>
            </p:cNvPr>
            <p:cNvSpPr>
              <a:spLocks noChangeArrowheads="1"/>
            </p:cNvSpPr>
            <p:nvPr/>
          </p:nvSpPr>
          <p:spPr bwMode="auto">
            <a:xfrm>
              <a:off x="1594" y="33"/>
              <a:ext cx="1076" cy="1998"/>
            </a:xfrm>
            <a:prstGeom prst="rect">
              <a:avLst/>
            </a:prstGeom>
            <a:noFill/>
            <a:ln w="8966">
              <a:solidFill>
                <a:srgbClr val="231F2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BE" sz="2400"/>
            </a:p>
          </p:txBody>
        </p:sp>
        <p:sp>
          <p:nvSpPr>
            <p:cNvPr id="38926" name="AutoShape 73">
              <a:extLst>
                <a:ext uri="{FF2B5EF4-FFF2-40B4-BE49-F238E27FC236}">
                  <a16:creationId xmlns:a16="http://schemas.microsoft.com/office/drawing/2014/main" id="{C1088559-AE00-79CD-8E69-B4519CC0E2F4}"/>
                </a:ext>
              </a:extLst>
            </p:cNvPr>
            <p:cNvSpPr>
              <a:spLocks/>
            </p:cNvSpPr>
            <p:nvPr/>
          </p:nvSpPr>
          <p:spPr bwMode="auto">
            <a:xfrm>
              <a:off x="196" y="1692"/>
              <a:ext cx="662" cy="170"/>
            </a:xfrm>
            <a:custGeom>
              <a:avLst/>
              <a:gdLst>
                <a:gd name="T0" fmla="*/ 492 w 662"/>
                <a:gd name="T1" fmla="*/ 1805 h 170"/>
                <a:gd name="T2" fmla="*/ 492 w 662"/>
                <a:gd name="T3" fmla="*/ 1861 h 170"/>
                <a:gd name="T4" fmla="*/ 605 w 662"/>
                <a:gd name="T5" fmla="*/ 1805 h 170"/>
                <a:gd name="T6" fmla="*/ 519 w 662"/>
                <a:gd name="T7" fmla="*/ 1805 h 170"/>
                <a:gd name="T8" fmla="*/ 492 w 662"/>
                <a:gd name="T9" fmla="*/ 1805 h 170"/>
                <a:gd name="T10" fmla="*/ 492 w 662"/>
                <a:gd name="T11" fmla="*/ 1748 h 170"/>
                <a:gd name="T12" fmla="*/ 492 w 662"/>
                <a:gd name="T13" fmla="*/ 1805 h 170"/>
                <a:gd name="T14" fmla="*/ 519 w 662"/>
                <a:gd name="T15" fmla="*/ 1805 h 170"/>
                <a:gd name="T16" fmla="*/ 519 w 662"/>
                <a:gd name="T17" fmla="*/ 1748 h 170"/>
                <a:gd name="T18" fmla="*/ 492 w 662"/>
                <a:gd name="T19" fmla="*/ 1748 h 170"/>
                <a:gd name="T20" fmla="*/ 492 w 662"/>
                <a:gd name="T21" fmla="*/ 1692 h 170"/>
                <a:gd name="T22" fmla="*/ 492 w 662"/>
                <a:gd name="T23" fmla="*/ 1748 h 170"/>
                <a:gd name="T24" fmla="*/ 519 w 662"/>
                <a:gd name="T25" fmla="*/ 1748 h 170"/>
                <a:gd name="T26" fmla="*/ 519 w 662"/>
                <a:gd name="T27" fmla="*/ 1805 h 170"/>
                <a:gd name="T28" fmla="*/ 605 w 662"/>
                <a:gd name="T29" fmla="*/ 1805 h 170"/>
                <a:gd name="T30" fmla="*/ 661 w 662"/>
                <a:gd name="T31" fmla="*/ 1777 h 170"/>
                <a:gd name="T32" fmla="*/ 492 w 662"/>
                <a:gd name="T33" fmla="*/ 1692 h 170"/>
                <a:gd name="T34" fmla="*/ 1 w 662"/>
                <a:gd name="T35" fmla="*/ 1746 h 170"/>
                <a:gd name="T36" fmla="*/ 0 w 662"/>
                <a:gd name="T37" fmla="*/ 1802 h 170"/>
                <a:gd name="T38" fmla="*/ 492 w 662"/>
                <a:gd name="T39" fmla="*/ 1805 h 170"/>
                <a:gd name="T40" fmla="*/ 492 w 662"/>
                <a:gd name="T41" fmla="*/ 1748 h 170"/>
                <a:gd name="T42" fmla="*/ 1 w 662"/>
                <a:gd name="T43" fmla="*/ 1746 h 1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62" h="170">
                  <a:moveTo>
                    <a:pt x="492" y="113"/>
                  </a:moveTo>
                  <a:lnTo>
                    <a:pt x="492" y="169"/>
                  </a:lnTo>
                  <a:lnTo>
                    <a:pt x="605" y="113"/>
                  </a:lnTo>
                  <a:lnTo>
                    <a:pt x="519" y="113"/>
                  </a:lnTo>
                  <a:lnTo>
                    <a:pt x="492" y="113"/>
                  </a:lnTo>
                  <a:close/>
                  <a:moveTo>
                    <a:pt x="492" y="56"/>
                  </a:moveTo>
                  <a:lnTo>
                    <a:pt x="492" y="113"/>
                  </a:lnTo>
                  <a:lnTo>
                    <a:pt x="519" y="113"/>
                  </a:lnTo>
                  <a:lnTo>
                    <a:pt x="519" y="56"/>
                  </a:lnTo>
                  <a:lnTo>
                    <a:pt x="492" y="56"/>
                  </a:lnTo>
                  <a:close/>
                  <a:moveTo>
                    <a:pt x="492" y="0"/>
                  </a:moveTo>
                  <a:lnTo>
                    <a:pt x="492" y="56"/>
                  </a:lnTo>
                  <a:lnTo>
                    <a:pt x="519" y="56"/>
                  </a:lnTo>
                  <a:lnTo>
                    <a:pt x="519" y="113"/>
                  </a:lnTo>
                  <a:lnTo>
                    <a:pt x="605" y="113"/>
                  </a:lnTo>
                  <a:lnTo>
                    <a:pt x="661" y="85"/>
                  </a:lnTo>
                  <a:lnTo>
                    <a:pt x="492" y="0"/>
                  </a:lnTo>
                  <a:close/>
                  <a:moveTo>
                    <a:pt x="1" y="54"/>
                  </a:moveTo>
                  <a:lnTo>
                    <a:pt x="0" y="110"/>
                  </a:lnTo>
                  <a:lnTo>
                    <a:pt x="492" y="113"/>
                  </a:lnTo>
                  <a:lnTo>
                    <a:pt x="492" y="56"/>
                  </a:lnTo>
                  <a:lnTo>
                    <a:pt x="1" y="54"/>
                  </a:lnTo>
                  <a:close/>
                </a:path>
              </a:pathLst>
            </a:custGeom>
            <a:solidFill>
              <a:srgbClr val="333B9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BE"/>
            </a:p>
          </p:txBody>
        </p:sp>
        <p:sp>
          <p:nvSpPr>
            <p:cNvPr id="38927" name="Line 72">
              <a:extLst>
                <a:ext uri="{FF2B5EF4-FFF2-40B4-BE49-F238E27FC236}">
                  <a16:creationId xmlns:a16="http://schemas.microsoft.com/office/drawing/2014/main" id="{9B311726-574B-AEC5-4C79-F00893B55D3F}"/>
                </a:ext>
              </a:extLst>
            </p:cNvPr>
            <p:cNvSpPr>
              <a:spLocks noChangeShapeType="1"/>
            </p:cNvSpPr>
            <p:nvPr/>
          </p:nvSpPr>
          <p:spPr bwMode="auto">
            <a:xfrm>
              <a:off x="874" y="1429"/>
              <a:ext cx="1" cy="618"/>
            </a:xfrm>
            <a:prstGeom prst="line">
              <a:avLst/>
            </a:prstGeom>
            <a:noFill/>
            <a:ln w="11951">
              <a:solidFill>
                <a:srgbClr val="333B97"/>
              </a:solidFill>
              <a:round/>
              <a:headEnd/>
              <a:tailEnd/>
            </a:ln>
            <a:extLst>
              <a:ext uri="{909E8E84-426E-40DD-AFC4-6F175D3DCCD1}">
                <a14:hiddenFill xmlns:a14="http://schemas.microsoft.com/office/drawing/2010/main">
                  <a:noFill/>
                </a14:hiddenFill>
              </a:ext>
            </a:extLst>
          </p:spPr>
          <p:txBody>
            <a:bodyPr/>
            <a:lstStyle/>
            <a:p>
              <a:endParaRPr lang="en-BE"/>
            </a:p>
          </p:txBody>
        </p:sp>
        <p:sp>
          <p:nvSpPr>
            <p:cNvPr id="38928" name="AutoShape 71">
              <a:extLst>
                <a:ext uri="{FF2B5EF4-FFF2-40B4-BE49-F238E27FC236}">
                  <a16:creationId xmlns:a16="http://schemas.microsoft.com/office/drawing/2014/main" id="{B87856FE-5788-1BEB-68B8-8F7A7CC35581}"/>
                </a:ext>
              </a:extLst>
            </p:cNvPr>
            <p:cNvSpPr>
              <a:spLocks/>
            </p:cNvSpPr>
            <p:nvPr/>
          </p:nvSpPr>
          <p:spPr bwMode="auto">
            <a:xfrm>
              <a:off x="3570" y="1616"/>
              <a:ext cx="170" cy="408"/>
            </a:xfrm>
            <a:custGeom>
              <a:avLst/>
              <a:gdLst>
                <a:gd name="T0" fmla="*/ 57 w 170"/>
                <a:gd name="T1" fmla="*/ 1856 h 408"/>
                <a:gd name="T2" fmla="*/ 0 w 170"/>
                <a:gd name="T3" fmla="*/ 1858 h 408"/>
                <a:gd name="T4" fmla="*/ 90 w 170"/>
                <a:gd name="T5" fmla="*/ 2024 h 408"/>
                <a:gd name="T6" fmla="*/ 154 w 170"/>
                <a:gd name="T7" fmla="*/ 1884 h 408"/>
                <a:gd name="T8" fmla="*/ 58 w 170"/>
                <a:gd name="T9" fmla="*/ 1884 h 408"/>
                <a:gd name="T10" fmla="*/ 57 w 170"/>
                <a:gd name="T11" fmla="*/ 1856 h 408"/>
                <a:gd name="T12" fmla="*/ 113 w 170"/>
                <a:gd name="T13" fmla="*/ 1854 h 408"/>
                <a:gd name="T14" fmla="*/ 57 w 170"/>
                <a:gd name="T15" fmla="*/ 1856 h 408"/>
                <a:gd name="T16" fmla="*/ 58 w 170"/>
                <a:gd name="T17" fmla="*/ 1884 h 408"/>
                <a:gd name="T18" fmla="*/ 114 w 170"/>
                <a:gd name="T19" fmla="*/ 1882 h 408"/>
                <a:gd name="T20" fmla="*/ 113 w 170"/>
                <a:gd name="T21" fmla="*/ 1854 h 408"/>
                <a:gd name="T22" fmla="*/ 169 w 170"/>
                <a:gd name="T23" fmla="*/ 1852 h 408"/>
                <a:gd name="T24" fmla="*/ 113 w 170"/>
                <a:gd name="T25" fmla="*/ 1854 h 408"/>
                <a:gd name="T26" fmla="*/ 114 w 170"/>
                <a:gd name="T27" fmla="*/ 1882 h 408"/>
                <a:gd name="T28" fmla="*/ 58 w 170"/>
                <a:gd name="T29" fmla="*/ 1884 h 408"/>
                <a:gd name="T30" fmla="*/ 154 w 170"/>
                <a:gd name="T31" fmla="*/ 1884 h 408"/>
                <a:gd name="T32" fmla="*/ 169 w 170"/>
                <a:gd name="T33" fmla="*/ 1852 h 408"/>
                <a:gd name="T34" fmla="*/ 104 w 170"/>
                <a:gd name="T35" fmla="*/ 1616 h 408"/>
                <a:gd name="T36" fmla="*/ 48 w 170"/>
                <a:gd name="T37" fmla="*/ 1619 h 408"/>
                <a:gd name="T38" fmla="*/ 57 w 170"/>
                <a:gd name="T39" fmla="*/ 1856 h 408"/>
                <a:gd name="T40" fmla="*/ 113 w 170"/>
                <a:gd name="T41" fmla="*/ 1854 h 408"/>
                <a:gd name="T42" fmla="*/ 104 w 170"/>
                <a:gd name="T43" fmla="*/ 1616 h 40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70" h="408">
                  <a:moveTo>
                    <a:pt x="57" y="240"/>
                  </a:moveTo>
                  <a:lnTo>
                    <a:pt x="0" y="242"/>
                  </a:lnTo>
                  <a:lnTo>
                    <a:pt x="90" y="408"/>
                  </a:lnTo>
                  <a:lnTo>
                    <a:pt x="154" y="268"/>
                  </a:lnTo>
                  <a:lnTo>
                    <a:pt x="58" y="268"/>
                  </a:lnTo>
                  <a:lnTo>
                    <a:pt x="57" y="240"/>
                  </a:lnTo>
                  <a:close/>
                  <a:moveTo>
                    <a:pt x="113" y="238"/>
                  </a:moveTo>
                  <a:lnTo>
                    <a:pt x="57" y="240"/>
                  </a:lnTo>
                  <a:lnTo>
                    <a:pt x="58" y="268"/>
                  </a:lnTo>
                  <a:lnTo>
                    <a:pt x="114" y="266"/>
                  </a:lnTo>
                  <a:lnTo>
                    <a:pt x="113" y="238"/>
                  </a:lnTo>
                  <a:close/>
                  <a:moveTo>
                    <a:pt x="169" y="236"/>
                  </a:moveTo>
                  <a:lnTo>
                    <a:pt x="113" y="238"/>
                  </a:lnTo>
                  <a:lnTo>
                    <a:pt x="114" y="266"/>
                  </a:lnTo>
                  <a:lnTo>
                    <a:pt x="58" y="268"/>
                  </a:lnTo>
                  <a:lnTo>
                    <a:pt x="154" y="268"/>
                  </a:lnTo>
                  <a:lnTo>
                    <a:pt x="169" y="236"/>
                  </a:lnTo>
                  <a:close/>
                  <a:moveTo>
                    <a:pt x="104" y="0"/>
                  </a:moveTo>
                  <a:lnTo>
                    <a:pt x="48" y="3"/>
                  </a:lnTo>
                  <a:lnTo>
                    <a:pt x="57" y="240"/>
                  </a:lnTo>
                  <a:lnTo>
                    <a:pt x="113" y="238"/>
                  </a:lnTo>
                  <a:lnTo>
                    <a:pt x="104" y="0"/>
                  </a:lnTo>
                  <a:close/>
                </a:path>
              </a:pathLst>
            </a:custGeom>
            <a:solidFill>
              <a:srgbClr val="333B9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BE"/>
            </a:p>
          </p:txBody>
        </p:sp>
        <p:sp>
          <p:nvSpPr>
            <p:cNvPr id="38929" name="AutoShape 70">
              <a:extLst>
                <a:ext uri="{FF2B5EF4-FFF2-40B4-BE49-F238E27FC236}">
                  <a16:creationId xmlns:a16="http://schemas.microsoft.com/office/drawing/2014/main" id="{7BA2DB54-9D4A-BF6C-E758-5AC609326A07}"/>
                </a:ext>
              </a:extLst>
            </p:cNvPr>
            <p:cNvSpPr>
              <a:spLocks/>
            </p:cNvSpPr>
            <p:nvPr/>
          </p:nvSpPr>
          <p:spPr bwMode="auto">
            <a:xfrm>
              <a:off x="3570" y="3032"/>
              <a:ext cx="170" cy="408"/>
            </a:xfrm>
            <a:custGeom>
              <a:avLst/>
              <a:gdLst>
                <a:gd name="T0" fmla="*/ 57 w 170"/>
                <a:gd name="T1" fmla="*/ 3201 h 408"/>
                <a:gd name="T2" fmla="*/ 48 w 170"/>
                <a:gd name="T3" fmla="*/ 3438 h 408"/>
                <a:gd name="T4" fmla="*/ 104 w 170"/>
                <a:gd name="T5" fmla="*/ 3440 h 408"/>
                <a:gd name="T6" fmla="*/ 113 w 170"/>
                <a:gd name="T7" fmla="*/ 3203 h 408"/>
                <a:gd name="T8" fmla="*/ 57 w 170"/>
                <a:gd name="T9" fmla="*/ 3201 h 408"/>
                <a:gd name="T10" fmla="*/ 154 w 170"/>
                <a:gd name="T11" fmla="*/ 3173 h 408"/>
                <a:gd name="T12" fmla="*/ 58 w 170"/>
                <a:gd name="T13" fmla="*/ 3173 h 408"/>
                <a:gd name="T14" fmla="*/ 114 w 170"/>
                <a:gd name="T15" fmla="*/ 3174 h 408"/>
                <a:gd name="T16" fmla="*/ 113 w 170"/>
                <a:gd name="T17" fmla="*/ 3203 h 408"/>
                <a:gd name="T18" fmla="*/ 169 w 170"/>
                <a:gd name="T19" fmla="*/ 3205 h 408"/>
                <a:gd name="T20" fmla="*/ 154 w 170"/>
                <a:gd name="T21" fmla="*/ 3173 h 408"/>
                <a:gd name="T22" fmla="*/ 58 w 170"/>
                <a:gd name="T23" fmla="*/ 3173 h 408"/>
                <a:gd name="T24" fmla="*/ 57 w 170"/>
                <a:gd name="T25" fmla="*/ 3201 h 408"/>
                <a:gd name="T26" fmla="*/ 113 w 170"/>
                <a:gd name="T27" fmla="*/ 3203 h 408"/>
                <a:gd name="T28" fmla="*/ 114 w 170"/>
                <a:gd name="T29" fmla="*/ 3174 h 408"/>
                <a:gd name="T30" fmla="*/ 58 w 170"/>
                <a:gd name="T31" fmla="*/ 3173 h 408"/>
                <a:gd name="T32" fmla="*/ 90 w 170"/>
                <a:gd name="T33" fmla="*/ 3032 h 408"/>
                <a:gd name="T34" fmla="*/ 0 w 170"/>
                <a:gd name="T35" fmla="*/ 3199 h 408"/>
                <a:gd name="T36" fmla="*/ 57 w 170"/>
                <a:gd name="T37" fmla="*/ 3201 h 408"/>
                <a:gd name="T38" fmla="*/ 58 w 170"/>
                <a:gd name="T39" fmla="*/ 3173 h 408"/>
                <a:gd name="T40" fmla="*/ 154 w 170"/>
                <a:gd name="T41" fmla="*/ 3173 h 408"/>
                <a:gd name="T42" fmla="*/ 90 w 170"/>
                <a:gd name="T43" fmla="*/ 3032 h 40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70" h="408">
                  <a:moveTo>
                    <a:pt x="57" y="169"/>
                  </a:moveTo>
                  <a:lnTo>
                    <a:pt x="48" y="406"/>
                  </a:lnTo>
                  <a:lnTo>
                    <a:pt x="104" y="408"/>
                  </a:lnTo>
                  <a:lnTo>
                    <a:pt x="113" y="171"/>
                  </a:lnTo>
                  <a:lnTo>
                    <a:pt x="57" y="169"/>
                  </a:lnTo>
                  <a:close/>
                  <a:moveTo>
                    <a:pt x="154" y="141"/>
                  </a:moveTo>
                  <a:lnTo>
                    <a:pt x="58" y="141"/>
                  </a:lnTo>
                  <a:lnTo>
                    <a:pt x="114" y="142"/>
                  </a:lnTo>
                  <a:lnTo>
                    <a:pt x="113" y="171"/>
                  </a:lnTo>
                  <a:lnTo>
                    <a:pt x="169" y="173"/>
                  </a:lnTo>
                  <a:lnTo>
                    <a:pt x="154" y="141"/>
                  </a:lnTo>
                  <a:close/>
                  <a:moveTo>
                    <a:pt x="58" y="141"/>
                  </a:moveTo>
                  <a:lnTo>
                    <a:pt x="57" y="169"/>
                  </a:lnTo>
                  <a:lnTo>
                    <a:pt x="113" y="171"/>
                  </a:lnTo>
                  <a:lnTo>
                    <a:pt x="114" y="142"/>
                  </a:lnTo>
                  <a:lnTo>
                    <a:pt x="58" y="141"/>
                  </a:lnTo>
                  <a:close/>
                  <a:moveTo>
                    <a:pt x="90" y="0"/>
                  </a:moveTo>
                  <a:lnTo>
                    <a:pt x="0" y="167"/>
                  </a:lnTo>
                  <a:lnTo>
                    <a:pt x="57" y="169"/>
                  </a:lnTo>
                  <a:lnTo>
                    <a:pt x="58" y="141"/>
                  </a:lnTo>
                  <a:lnTo>
                    <a:pt x="154" y="141"/>
                  </a:lnTo>
                  <a:lnTo>
                    <a:pt x="90" y="0"/>
                  </a:lnTo>
                  <a:close/>
                </a:path>
              </a:pathLst>
            </a:custGeom>
            <a:solidFill>
              <a:srgbClr val="333B9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BE"/>
            </a:p>
          </p:txBody>
        </p:sp>
        <p:sp>
          <p:nvSpPr>
            <p:cNvPr id="38930" name="Line 69">
              <a:extLst>
                <a:ext uri="{FF2B5EF4-FFF2-40B4-BE49-F238E27FC236}">
                  <a16:creationId xmlns:a16="http://schemas.microsoft.com/office/drawing/2014/main" id="{B9CF5C97-AC0F-FAD4-FD14-60EF237AF01D}"/>
                </a:ext>
              </a:extLst>
            </p:cNvPr>
            <p:cNvSpPr>
              <a:spLocks noChangeShapeType="1"/>
            </p:cNvSpPr>
            <p:nvPr/>
          </p:nvSpPr>
          <p:spPr bwMode="auto">
            <a:xfrm>
              <a:off x="3869" y="2032"/>
              <a:ext cx="0" cy="1"/>
            </a:xfrm>
            <a:prstGeom prst="line">
              <a:avLst/>
            </a:prstGeom>
            <a:noFill/>
            <a:ln w="11951">
              <a:solidFill>
                <a:srgbClr val="333B97"/>
              </a:solidFill>
              <a:round/>
              <a:headEnd/>
              <a:tailEnd/>
            </a:ln>
            <a:extLst>
              <a:ext uri="{909E8E84-426E-40DD-AFC4-6F175D3DCCD1}">
                <a14:hiddenFill xmlns:a14="http://schemas.microsoft.com/office/drawing/2010/main">
                  <a:noFill/>
                </a14:hiddenFill>
              </a:ext>
            </a:extLst>
          </p:spPr>
          <p:txBody>
            <a:bodyPr/>
            <a:lstStyle/>
            <a:p>
              <a:endParaRPr lang="en-BE"/>
            </a:p>
          </p:txBody>
        </p:sp>
        <p:sp>
          <p:nvSpPr>
            <p:cNvPr id="38931" name="Line 68">
              <a:extLst>
                <a:ext uri="{FF2B5EF4-FFF2-40B4-BE49-F238E27FC236}">
                  <a16:creationId xmlns:a16="http://schemas.microsoft.com/office/drawing/2014/main" id="{1F04BB1B-E041-8B1B-37D0-59A8C4E61960}"/>
                </a:ext>
              </a:extLst>
            </p:cNvPr>
            <p:cNvSpPr>
              <a:spLocks noChangeShapeType="1"/>
            </p:cNvSpPr>
            <p:nvPr/>
          </p:nvSpPr>
          <p:spPr bwMode="auto">
            <a:xfrm>
              <a:off x="3869" y="3040"/>
              <a:ext cx="0" cy="1"/>
            </a:xfrm>
            <a:prstGeom prst="line">
              <a:avLst/>
            </a:prstGeom>
            <a:noFill/>
            <a:ln w="11951">
              <a:solidFill>
                <a:srgbClr val="333B97"/>
              </a:solidFill>
              <a:round/>
              <a:headEnd/>
              <a:tailEnd/>
            </a:ln>
            <a:extLst>
              <a:ext uri="{909E8E84-426E-40DD-AFC4-6F175D3DCCD1}">
                <a14:hiddenFill xmlns:a14="http://schemas.microsoft.com/office/drawing/2010/main">
                  <a:noFill/>
                </a14:hiddenFill>
              </a:ext>
            </a:extLst>
          </p:spPr>
          <p:txBody>
            <a:bodyPr/>
            <a:lstStyle/>
            <a:p>
              <a:endParaRPr lang="en-BE"/>
            </a:p>
          </p:txBody>
        </p:sp>
        <p:sp>
          <p:nvSpPr>
            <p:cNvPr id="38932" name="Rectangle 67">
              <a:extLst>
                <a:ext uri="{FF2B5EF4-FFF2-40B4-BE49-F238E27FC236}">
                  <a16:creationId xmlns:a16="http://schemas.microsoft.com/office/drawing/2014/main" id="{46613AF9-6409-1B81-7937-352D8B8520C8}"/>
                </a:ext>
              </a:extLst>
            </p:cNvPr>
            <p:cNvSpPr>
              <a:spLocks noChangeArrowheads="1"/>
            </p:cNvSpPr>
            <p:nvPr/>
          </p:nvSpPr>
          <p:spPr bwMode="auto">
            <a:xfrm>
              <a:off x="1594" y="1060"/>
              <a:ext cx="1076" cy="927"/>
            </a:xfrm>
            <a:prstGeom prst="rect">
              <a:avLst/>
            </a:prstGeom>
            <a:solidFill>
              <a:srgbClr val="BCBE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BE" sz="2400"/>
            </a:p>
          </p:txBody>
        </p:sp>
        <p:sp>
          <p:nvSpPr>
            <p:cNvPr id="38933" name="Rectangle 66">
              <a:extLst>
                <a:ext uri="{FF2B5EF4-FFF2-40B4-BE49-F238E27FC236}">
                  <a16:creationId xmlns:a16="http://schemas.microsoft.com/office/drawing/2014/main" id="{1485FBC2-17DB-53E0-D3F5-CBE6BC5E2DE6}"/>
                </a:ext>
              </a:extLst>
            </p:cNvPr>
            <p:cNvSpPr>
              <a:spLocks noChangeArrowheads="1"/>
            </p:cNvSpPr>
            <p:nvPr/>
          </p:nvSpPr>
          <p:spPr bwMode="auto">
            <a:xfrm>
              <a:off x="1594" y="1060"/>
              <a:ext cx="1076" cy="926"/>
            </a:xfrm>
            <a:prstGeom prst="rect">
              <a:avLst/>
            </a:prstGeom>
            <a:noFill/>
            <a:ln w="8966">
              <a:solidFill>
                <a:srgbClr val="231F2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BE" sz="2400"/>
            </a:p>
          </p:txBody>
        </p:sp>
        <p:sp>
          <p:nvSpPr>
            <p:cNvPr id="38934" name="AutoShape 65">
              <a:extLst>
                <a:ext uri="{FF2B5EF4-FFF2-40B4-BE49-F238E27FC236}">
                  <a16:creationId xmlns:a16="http://schemas.microsoft.com/office/drawing/2014/main" id="{AD6A0A55-67AE-44E0-C191-46D893F93C5F}"/>
                </a:ext>
              </a:extLst>
            </p:cNvPr>
            <p:cNvSpPr>
              <a:spLocks/>
            </p:cNvSpPr>
            <p:nvPr/>
          </p:nvSpPr>
          <p:spPr bwMode="auto">
            <a:xfrm>
              <a:off x="1594" y="1693"/>
              <a:ext cx="662" cy="170"/>
            </a:xfrm>
            <a:custGeom>
              <a:avLst/>
              <a:gdLst>
                <a:gd name="T0" fmla="*/ 169 w 662"/>
                <a:gd name="T1" fmla="*/ 1693 h 170"/>
                <a:gd name="T2" fmla="*/ 0 w 662"/>
                <a:gd name="T3" fmla="*/ 1777 h 170"/>
                <a:gd name="T4" fmla="*/ 169 w 662"/>
                <a:gd name="T5" fmla="*/ 1862 h 170"/>
                <a:gd name="T6" fmla="*/ 169 w 662"/>
                <a:gd name="T7" fmla="*/ 1806 h 170"/>
                <a:gd name="T8" fmla="*/ 140 w 662"/>
                <a:gd name="T9" fmla="*/ 1806 h 170"/>
                <a:gd name="T10" fmla="*/ 140 w 662"/>
                <a:gd name="T11" fmla="*/ 1750 h 170"/>
                <a:gd name="T12" fmla="*/ 169 w 662"/>
                <a:gd name="T13" fmla="*/ 1750 h 170"/>
                <a:gd name="T14" fmla="*/ 169 w 662"/>
                <a:gd name="T15" fmla="*/ 1693 h 170"/>
                <a:gd name="T16" fmla="*/ 169 w 662"/>
                <a:gd name="T17" fmla="*/ 1750 h 170"/>
                <a:gd name="T18" fmla="*/ 140 w 662"/>
                <a:gd name="T19" fmla="*/ 1750 h 170"/>
                <a:gd name="T20" fmla="*/ 140 w 662"/>
                <a:gd name="T21" fmla="*/ 1806 h 170"/>
                <a:gd name="T22" fmla="*/ 169 w 662"/>
                <a:gd name="T23" fmla="*/ 1806 h 170"/>
                <a:gd name="T24" fmla="*/ 169 w 662"/>
                <a:gd name="T25" fmla="*/ 1750 h 170"/>
                <a:gd name="T26" fmla="*/ 169 w 662"/>
                <a:gd name="T27" fmla="*/ 1806 h 170"/>
                <a:gd name="T28" fmla="*/ 140 w 662"/>
                <a:gd name="T29" fmla="*/ 1806 h 170"/>
                <a:gd name="T30" fmla="*/ 169 w 662"/>
                <a:gd name="T31" fmla="*/ 1806 h 170"/>
                <a:gd name="T32" fmla="*/ 169 w 662"/>
                <a:gd name="T33" fmla="*/ 1806 h 170"/>
                <a:gd name="T34" fmla="*/ 661 w 662"/>
                <a:gd name="T35" fmla="*/ 1748 h 170"/>
                <a:gd name="T36" fmla="*/ 169 w 662"/>
                <a:gd name="T37" fmla="*/ 1750 h 170"/>
                <a:gd name="T38" fmla="*/ 169 w 662"/>
                <a:gd name="T39" fmla="*/ 1806 h 170"/>
                <a:gd name="T40" fmla="*/ 661 w 662"/>
                <a:gd name="T41" fmla="*/ 1805 h 170"/>
                <a:gd name="T42" fmla="*/ 661 w 662"/>
                <a:gd name="T43" fmla="*/ 1748 h 1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62" h="170">
                  <a:moveTo>
                    <a:pt x="169" y="0"/>
                  </a:moveTo>
                  <a:lnTo>
                    <a:pt x="0" y="84"/>
                  </a:lnTo>
                  <a:lnTo>
                    <a:pt x="169" y="169"/>
                  </a:lnTo>
                  <a:lnTo>
                    <a:pt x="169" y="113"/>
                  </a:lnTo>
                  <a:lnTo>
                    <a:pt x="140" y="113"/>
                  </a:lnTo>
                  <a:lnTo>
                    <a:pt x="140" y="57"/>
                  </a:lnTo>
                  <a:lnTo>
                    <a:pt x="169" y="57"/>
                  </a:lnTo>
                  <a:lnTo>
                    <a:pt x="169" y="0"/>
                  </a:lnTo>
                  <a:close/>
                  <a:moveTo>
                    <a:pt x="169" y="57"/>
                  </a:moveTo>
                  <a:lnTo>
                    <a:pt x="140" y="57"/>
                  </a:lnTo>
                  <a:lnTo>
                    <a:pt x="140" y="113"/>
                  </a:lnTo>
                  <a:lnTo>
                    <a:pt x="169" y="113"/>
                  </a:lnTo>
                  <a:lnTo>
                    <a:pt x="169" y="57"/>
                  </a:lnTo>
                  <a:close/>
                  <a:moveTo>
                    <a:pt x="169" y="113"/>
                  </a:moveTo>
                  <a:lnTo>
                    <a:pt x="140" y="113"/>
                  </a:lnTo>
                  <a:lnTo>
                    <a:pt x="169" y="113"/>
                  </a:lnTo>
                  <a:close/>
                  <a:moveTo>
                    <a:pt x="661" y="55"/>
                  </a:moveTo>
                  <a:lnTo>
                    <a:pt x="169" y="57"/>
                  </a:lnTo>
                  <a:lnTo>
                    <a:pt x="169" y="113"/>
                  </a:lnTo>
                  <a:lnTo>
                    <a:pt x="661" y="112"/>
                  </a:lnTo>
                  <a:lnTo>
                    <a:pt x="661" y="55"/>
                  </a:lnTo>
                  <a:close/>
                </a:path>
              </a:pathLst>
            </a:custGeom>
            <a:solidFill>
              <a:srgbClr val="333B9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BE"/>
            </a:p>
          </p:txBody>
        </p:sp>
        <p:sp>
          <p:nvSpPr>
            <p:cNvPr id="38935" name="Rectangle 64">
              <a:extLst>
                <a:ext uri="{FF2B5EF4-FFF2-40B4-BE49-F238E27FC236}">
                  <a16:creationId xmlns:a16="http://schemas.microsoft.com/office/drawing/2014/main" id="{0B29E0D7-E719-973F-AC53-13AAB5D27743}"/>
                </a:ext>
              </a:extLst>
            </p:cNvPr>
            <p:cNvSpPr>
              <a:spLocks noChangeArrowheads="1"/>
            </p:cNvSpPr>
            <p:nvPr/>
          </p:nvSpPr>
          <p:spPr bwMode="auto">
            <a:xfrm>
              <a:off x="1594" y="67"/>
              <a:ext cx="1076" cy="950"/>
            </a:xfrm>
            <a:prstGeom prst="rect">
              <a:avLst/>
            </a:prstGeom>
            <a:solidFill>
              <a:srgbClr val="BCBE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BE" sz="2400"/>
            </a:p>
          </p:txBody>
        </p:sp>
        <p:sp>
          <p:nvSpPr>
            <p:cNvPr id="38936" name="Rectangle 63">
              <a:extLst>
                <a:ext uri="{FF2B5EF4-FFF2-40B4-BE49-F238E27FC236}">
                  <a16:creationId xmlns:a16="http://schemas.microsoft.com/office/drawing/2014/main" id="{0CD65372-B2F6-739D-F401-F98B383AC419}"/>
                </a:ext>
              </a:extLst>
            </p:cNvPr>
            <p:cNvSpPr>
              <a:spLocks noChangeArrowheads="1"/>
            </p:cNvSpPr>
            <p:nvPr/>
          </p:nvSpPr>
          <p:spPr bwMode="auto">
            <a:xfrm>
              <a:off x="1594" y="67"/>
              <a:ext cx="1076" cy="948"/>
            </a:xfrm>
            <a:prstGeom prst="rect">
              <a:avLst/>
            </a:prstGeom>
            <a:noFill/>
            <a:ln w="8966">
              <a:solidFill>
                <a:srgbClr val="231F2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BE" sz="2400"/>
            </a:p>
          </p:txBody>
        </p:sp>
        <p:sp>
          <p:nvSpPr>
            <p:cNvPr id="38937" name="Rectangle 62">
              <a:extLst>
                <a:ext uri="{FF2B5EF4-FFF2-40B4-BE49-F238E27FC236}">
                  <a16:creationId xmlns:a16="http://schemas.microsoft.com/office/drawing/2014/main" id="{DC1C7E35-72A4-A6A8-52AC-5B5C8EB7F89D}"/>
                </a:ext>
              </a:extLst>
            </p:cNvPr>
            <p:cNvSpPr>
              <a:spLocks noChangeArrowheads="1"/>
            </p:cNvSpPr>
            <p:nvPr/>
          </p:nvSpPr>
          <p:spPr bwMode="auto">
            <a:xfrm>
              <a:off x="241" y="3556"/>
              <a:ext cx="3844" cy="203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BE" sz="2400"/>
            </a:p>
          </p:txBody>
        </p:sp>
        <p:sp>
          <p:nvSpPr>
            <p:cNvPr id="38938" name="Rectangle 61">
              <a:extLst>
                <a:ext uri="{FF2B5EF4-FFF2-40B4-BE49-F238E27FC236}">
                  <a16:creationId xmlns:a16="http://schemas.microsoft.com/office/drawing/2014/main" id="{1F051C20-55DC-D752-D63F-BE90A6163FBC}"/>
                </a:ext>
              </a:extLst>
            </p:cNvPr>
            <p:cNvSpPr>
              <a:spLocks noChangeArrowheads="1"/>
            </p:cNvSpPr>
            <p:nvPr/>
          </p:nvSpPr>
          <p:spPr bwMode="auto">
            <a:xfrm>
              <a:off x="202" y="3518"/>
              <a:ext cx="3845" cy="2032"/>
            </a:xfrm>
            <a:prstGeom prst="rect">
              <a:avLst/>
            </a:prstGeom>
            <a:solidFill>
              <a:srgbClr val="F4F3D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BE" sz="2400"/>
            </a:p>
          </p:txBody>
        </p:sp>
        <p:sp>
          <p:nvSpPr>
            <p:cNvPr id="38939" name="Rectangle 60">
              <a:extLst>
                <a:ext uri="{FF2B5EF4-FFF2-40B4-BE49-F238E27FC236}">
                  <a16:creationId xmlns:a16="http://schemas.microsoft.com/office/drawing/2014/main" id="{891695C1-0A85-45E4-0962-AF7BCDDF3E7C}"/>
                </a:ext>
              </a:extLst>
            </p:cNvPr>
            <p:cNvSpPr>
              <a:spLocks noChangeArrowheads="1"/>
            </p:cNvSpPr>
            <p:nvPr/>
          </p:nvSpPr>
          <p:spPr bwMode="auto">
            <a:xfrm>
              <a:off x="202" y="3518"/>
              <a:ext cx="3845" cy="2032"/>
            </a:xfrm>
            <a:prstGeom prst="rect">
              <a:avLst/>
            </a:prstGeom>
            <a:noFill/>
            <a:ln w="8966">
              <a:solidFill>
                <a:srgbClr val="231F2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BE" sz="2400"/>
            </a:p>
          </p:txBody>
        </p:sp>
        <p:sp>
          <p:nvSpPr>
            <p:cNvPr id="38940" name="Line 59">
              <a:extLst>
                <a:ext uri="{FF2B5EF4-FFF2-40B4-BE49-F238E27FC236}">
                  <a16:creationId xmlns:a16="http://schemas.microsoft.com/office/drawing/2014/main" id="{3A5C43CD-7E57-180F-9F91-453E54B403D4}"/>
                </a:ext>
              </a:extLst>
            </p:cNvPr>
            <p:cNvSpPr>
              <a:spLocks noChangeShapeType="1"/>
            </p:cNvSpPr>
            <p:nvPr/>
          </p:nvSpPr>
          <p:spPr bwMode="auto">
            <a:xfrm>
              <a:off x="3072" y="4523"/>
              <a:ext cx="0" cy="0"/>
            </a:xfrm>
            <a:prstGeom prst="line">
              <a:avLst/>
            </a:prstGeom>
            <a:noFill/>
            <a:ln w="11951">
              <a:solidFill>
                <a:srgbClr val="231F20"/>
              </a:solidFill>
              <a:round/>
              <a:headEnd/>
              <a:tailEnd/>
            </a:ln>
            <a:extLst>
              <a:ext uri="{909E8E84-426E-40DD-AFC4-6F175D3DCCD1}">
                <a14:hiddenFill xmlns:a14="http://schemas.microsoft.com/office/drawing/2010/main">
                  <a:noFill/>
                </a14:hiddenFill>
              </a:ext>
            </a:extLst>
          </p:spPr>
          <p:txBody>
            <a:bodyPr/>
            <a:lstStyle/>
            <a:p>
              <a:endParaRPr lang="en-BE"/>
            </a:p>
          </p:txBody>
        </p:sp>
        <p:sp>
          <p:nvSpPr>
            <p:cNvPr id="38941" name="Line 58">
              <a:extLst>
                <a:ext uri="{FF2B5EF4-FFF2-40B4-BE49-F238E27FC236}">
                  <a16:creationId xmlns:a16="http://schemas.microsoft.com/office/drawing/2014/main" id="{33AB7830-E079-F4AC-4FB6-30ECB2DC031C}"/>
                </a:ext>
              </a:extLst>
            </p:cNvPr>
            <p:cNvSpPr>
              <a:spLocks noChangeShapeType="1"/>
            </p:cNvSpPr>
            <p:nvPr/>
          </p:nvSpPr>
          <p:spPr bwMode="auto">
            <a:xfrm>
              <a:off x="1603" y="5155"/>
              <a:ext cx="381" cy="0"/>
            </a:xfrm>
            <a:prstGeom prst="line">
              <a:avLst/>
            </a:prstGeom>
            <a:noFill/>
            <a:ln w="11951">
              <a:solidFill>
                <a:srgbClr val="231F20"/>
              </a:solidFill>
              <a:round/>
              <a:headEnd/>
              <a:tailEnd/>
            </a:ln>
            <a:extLst>
              <a:ext uri="{909E8E84-426E-40DD-AFC4-6F175D3DCCD1}">
                <a14:hiddenFill xmlns:a14="http://schemas.microsoft.com/office/drawing/2010/main">
                  <a:noFill/>
                </a14:hiddenFill>
              </a:ext>
            </a:extLst>
          </p:spPr>
          <p:txBody>
            <a:bodyPr/>
            <a:lstStyle/>
            <a:p>
              <a:endParaRPr lang="en-BE"/>
            </a:p>
          </p:txBody>
        </p:sp>
        <p:sp>
          <p:nvSpPr>
            <p:cNvPr id="38942" name="Text Box 57">
              <a:extLst>
                <a:ext uri="{FF2B5EF4-FFF2-40B4-BE49-F238E27FC236}">
                  <a16:creationId xmlns:a16="http://schemas.microsoft.com/office/drawing/2014/main" id="{762DC5BB-92F0-2A07-5D1E-273507B6385F}"/>
                </a:ext>
              </a:extLst>
            </p:cNvPr>
            <p:cNvSpPr txBox="1">
              <a:spLocks noChangeArrowheads="1"/>
            </p:cNvSpPr>
            <p:nvPr/>
          </p:nvSpPr>
          <p:spPr bwMode="auto">
            <a:xfrm>
              <a:off x="1177" y="1677"/>
              <a:ext cx="127"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en-BE" sz="800" b="1">
                  <a:solidFill>
                    <a:srgbClr val="333B97"/>
                  </a:solidFill>
                  <a:latin typeface="Arial" panose="020B0604020202020204" pitchFamily="34" charset="0"/>
                  <a:ea typeface="Times New Roman" panose="02020603050405020304" pitchFamily="18" charset="0"/>
                  <a:cs typeface="Arial" panose="020B0604020202020204" pitchFamily="34" charset="0"/>
                </a:rPr>
                <a:t>P</a:t>
              </a:r>
              <a:endParaRPr lang="de-DE" altLang="en-BE" sz="2400">
                <a:ea typeface="Times New Roman" panose="02020603050405020304" pitchFamily="18" charset="0"/>
                <a:cs typeface="Arial" panose="020B0604020202020204" pitchFamily="34" charset="0"/>
              </a:endParaRPr>
            </a:p>
          </p:txBody>
        </p:sp>
        <p:sp>
          <p:nvSpPr>
            <p:cNvPr id="38943" name="Text Box 56">
              <a:extLst>
                <a:ext uri="{FF2B5EF4-FFF2-40B4-BE49-F238E27FC236}">
                  <a16:creationId xmlns:a16="http://schemas.microsoft.com/office/drawing/2014/main" id="{C81FCF11-B88E-0949-63B9-1119BC8FD0E3}"/>
                </a:ext>
              </a:extLst>
            </p:cNvPr>
            <p:cNvSpPr txBox="1">
              <a:spLocks noChangeArrowheads="1"/>
            </p:cNvSpPr>
            <p:nvPr/>
          </p:nvSpPr>
          <p:spPr bwMode="auto">
            <a:xfrm>
              <a:off x="3610" y="2382"/>
              <a:ext cx="74"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en-BE" sz="800" b="1">
                  <a:solidFill>
                    <a:srgbClr val="333B97"/>
                  </a:solidFill>
                  <a:latin typeface="Arial" panose="020B0604020202020204" pitchFamily="34" charset="0"/>
                  <a:ea typeface="Times New Roman" panose="02020603050405020304" pitchFamily="18" charset="0"/>
                  <a:cs typeface="Arial" panose="020B0604020202020204" pitchFamily="34" charset="0"/>
                </a:rPr>
                <a:t>t</a:t>
              </a:r>
              <a:endParaRPr lang="de-DE" altLang="en-BE" sz="2400">
                <a:ea typeface="Times New Roman" panose="02020603050405020304" pitchFamily="18" charset="0"/>
                <a:cs typeface="Arial" panose="020B0604020202020204" pitchFamily="34" charset="0"/>
              </a:endParaRPr>
            </a:p>
          </p:txBody>
        </p:sp>
        <p:sp>
          <p:nvSpPr>
            <p:cNvPr id="38944" name="Text Box 55">
              <a:extLst>
                <a:ext uri="{FF2B5EF4-FFF2-40B4-BE49-F238E27FC236}">
                  <a16:creationId xmlns:a16="http://schemas.microsoft.com/office/drawing/2014/main" id="{FED04A14-8B93-03E3-6059-DE8A9BF6114B}"/>
                </a:ext>
              </a:extLst>
            </p:cNvPr>
            <p:cNvSpPr txBox="1">
              <a:spLocks noChangeArrowheads="1"/>
            </p:cNvSpPr>
            <p:nvPr/>
          </p:nvSpPr>
          <p:spPr bwMode="auto">
            <a:xfrm>
              <a:off x="2180" y="5051"/>
              <a:ext cx="909"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en-BE" sz="800" b="1">
                  <a:latin typeface="Arial" panose="020B0604020202020204" pitchFamily="34" charset="0"/>
                  <a:ea typeface="Times New Roman" panose="02020603050405020304" pitchFamily="18" charset="0"/>
                  <a:cs typeface="Arial" panose="020B0604020202020204" pitchFamily="34" charset="0"/>
                </a:rPr>
                <a:t>P = 172 mm</a:t>
              </a:r>
              <a:endParaRPr lang="de-DE" altLang="en-BE" sz="2400">
                <a:ea typeface="Times New Roman" panose="02020603050405020304" pitchFamily="18" charset="0"/>
                <a:cs typeface="Arial" panose="020B0604020202020204" pitchFamily="34" charset="0"/>
              </a:endParaRPr>
            </a:p>
          </p:txBody>
        </p:sp>
        <p:sp>
          <p:nvSpPr>
            <p:cNvPr id="38945" name="Text Box 54">
              <a:extLst>
                <a:ext uri="{FF2B5EF4-FFF2-40B4-BE49-F238E27FC236}">
                  <a16:creationId xmlns:a16="http://schemas.microsoft.com/office/drawing/2014/main" id="{A0261771-B08F-00BB-7980-345E3A2A657C}"/>
                </a:ext>
              </a:extLst>
            </p:cNvPr>
            <p:cNvSpPr txBox="1">
              <a:spLocks noChangeArrowheads="1"/>
            </p:cNvSpPr>
            <p:nvPr/>
          </p:nvSpPr>
          <p:spPr bwMode="auto">
            <a:xfrm>
              <a:off x="1647" y="4966"/>
              <a:ext cx="287" cy="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a:spcBef>
                  <a:spcPct val="0"/>
                </a:spcBef>
                <a:buFontTx/>
                <a:buNone/>
              </a:pPr>
              <a:r>
                <a:rPr lang="de-DE" altLang="en-BE" sz="800">
                  <a:latin typeface="Arial" panose="020B0604020202020204" pitchFamily="34" charset="0"/>
                  <a:ea typeface="Times New Roman" panose="02020603050405020304" pitchFamily="18" charset="0"/>
                  <a:cs typeface="Arial" panose="020B0604020202020204" pitchFamily="34" charset="0"/>
                </a:rPr>
                <a:t>343</a:t>
              </a:r>
              <a:endParaRPr lang="de-DE" altLang="en-BE" sz="600">
                <a:ea typeface="Times New Roman" panose="02020603050405020304" pitchFamily="18" charset="0"/>
                <a:cs typeface="Arial" panose="020B0604020202020204" pitchFamily="34" charset="0"/>
              </a:endParaRPr>
            </a:p>
            <a:p>
              <a:pPr algn="r">
                <a:spcBef>
                  <a:spcPct val="0"/>
                </a:spcBef>
                <a:buFontTx/>
                <a:buNone/>
              </a:pPr>
              <a:r>
                <a:rPr lang="de-DE" altLang="en-BE" sz="800">
                  <a:latin typeface="Arial" panose="020B0604020202020204" pitchFamily="34" charset="0"/>
                  <a:ea typeface="Times New Roman" panose="02020603050405020304" pitchFamily="18" charset="0"/>
                  <a:cs typeface="Arial" panose="020B0604020202020204" pitchFamily="34" charset="0"/>
                </a:rPr>
                <a:t>2</a:t>
              </a:r>
              <a:endParaRPr lang="de-DE" altLang="en-BE" sz="2400">
                <a:ea typeface="Times New Roman" panose="02020603050405020304" pitchFamily="18" charset="0"/>
                <a:cs typeface="Arial" panose="020B0604020202020204" pitchFamily="34" charset="0"/>
              </a:endParaRPr>
            </a:p>
          </p:txBody>
        </p:sp>
        <p:sp>
          <p:nvSpPr>
            <p:cNvPr id="38946" name="Text Box 53">
              <a:extLst>
                <a:ext uri="{FF2B5EF4-FFF2-40B4-BE49-F238E27FC236}">
                  <a16:creationId xmlns:a16="http://schemas.microsoft.com/office/drawing/2014/main" id="{132F6B19-240E-109A-093D-645F106C1D06}"/>
                </a:ext>
              </a:extLst>
            </p:cNvPr>
            <p:cNvSpPr txBox="1">
              <a:spLocks noChangeArrowheads="1"/>
            </p:cNvSpPr>
            <p:nvPr/>
          </p:nvSpPr>
          <p:spPr bwMode="auto">
            <a:xfrm>
              <a:off x="706" y="4937"/>
              <a:ext cx="648"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tabLst>
                  <a:tab pos="338138" algn="l"/>
                </a:tabLst>
                <a:defRPr sz="3200">
                  <a:solidFill>
                    <a:schemeClr val="tx1"/>
                  </a:solidFill>
                  <a:latin typeface="Times New Roman" panose="02020603050405020304" pitchFamily="18" charset="0"/>
                </a:defRPr>
              </a:lvl1pPr>
              <a:lvl2pPr marL="742950" indent="-285750">
                <a:spcBef>
                  <a:spcPct val="20000"/>
                </a:spcBef>
                <a:buChar char="–"/>
                <a:tabLst>
                  <a:tab pos="338138" algn="l"/>
                </a:tabLst>
                <a:defRPr sz="2800">
                  <a:solidFill>
                    <a:schemeClr val="tx1"/>
                  </a:solidFill>
                  <a:latin typeface="Times New Roman" panose="02020603050405020304" pitchFamily="18" charset="0"/>
                </a:defRPr>
              </a:lvl2pPr>
              <a:lvl3pPr marL="1143000" indent="-228600">
                <a:spcBef>
                  <a:spcPct val="20000"/>
                </a:spcBef>
                <a:buChar char="•"/>
                <a:tabLst>
                  <a:tab pos="338138" algn="l"/>
                </a:tabLst>
                <a:defRPr sz="2400">
                  <a:solidFill>
                    <a:schemeClr val="tx1"/>
                  </a:solidFill>
                  <a:latin typeface="Times New Roman" panose="02020603050405020304" pitchFamily="18" charset="0"/>
                </a:defRPr>
              </a:lvl3pPr>
              <a:lvl4pPr marL="1600200" indent="-228600">
                <a:spcBef>
                  <a:spcPct val="20000"/>
                </a:spcBef>
                <a:buChar char="–"/>
                <a:tabLst>
                  <a:tab pos="338138" algn="l"/>
                </a:tabLst>
                <a:defRPr sz="2000">
                  <a:solidFill>
                    <a:schemeClr val="tx1"/>
                  </a:solidFill>
                  <a:latin typeface="Times New Roman" panose="02020603050405020304" pitchFamily="18" charset="0"/>
                </a:defRPr>
              </a:lvl4pPr>
              <a:lvl5pPr marL="2057400" indent="-228600">
                <a:spcBef>
                  <a:spcPct val="20000"/>
                </a:spcBef>
                <a:buChar char="»"/>
                <a:tabLst>
                  <a:tab pos="338138"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338138"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338138"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338138"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338138" algn="l"/>
                </a:tabLst>
                <a:defRPr sz="2000">
                  <a:solidFill>
                    <a:schemeClr val="tx1"/>
                  </a:solidFill>
                  <a:latin typeface="Times New Roman" panose="02020603050405020304" pitchFamily="18" charset="0"/>
                </a:defRPr>
              </a:lvl9pPr>
            </a:lstStyle>
            <a:p>
              <a:pPr>
                <a:spcBef>
                  <a:spcPct val="0"/>
                </a:spcBef>
                <a:buFontTx/>
                <a:buNone/>
              </a:pPr>
              <a:r>
                <a:rPr lang="de-DE" altLang="en-BE" sz="800" b="1">
                  <a:latin typeface="Arial" panose="020B0604020202020204" pitchFamily="34" charset="0"/>
                  <a:ea typeface="Times New Roman" panose="02020603050405020304" pitchFamily="18" charset="0"/>
                  <a:cs typeface="Arial" panose="020B0604020202020204" pitchFamily="34" charset="0"/>
                </a:rPr>
                <a:t>... P	=</a:t>
              </a:r>
              <a:endParaRPr lang="de-DE" altLang="en-BE" sz="2400">
                <a:ea typeface="Times New Roman" panose="02020603050405020304" pitchFamily="18" charset="0"/>
                <a:cs typeface="Arial" panose="020B0604020202020204" pitchFamily="34" charset="0"/>
              </a:endParaRPr>
            </a:p>
          </p:txBody>
        </p:sp>
        <p:sp>
          <p:nvSpPr>
            <p:cNvPr id="38947" name="Text Box 52">
              <a:extLst>
                <a:ext uri="{FF2B5EF4-FFF2-40B4-BE49-F238E27FC236}">
                  <a16:creationId xmlns:a16="http://schemas.microsoft.com/office/drawing/2014/main" id="{660204D9-9743-7094-9C58-ED1E76532232}"/>
                </a:ext>
              </a:extLst>
            </p:cNvPr>
            <p:cNvSpPr txBox="1">
              <a:spLocks noChangeArrowheads="1"/>
            </p:cNvSpPr>
            <p:nvPr/>
          </p:nvSpPr>
          <p:spPr bwMode="auto">
            <a:xfrm>
              <a:off x="2357" y="4650"/>
              <a:ext cx="59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en-BE" sz="800">
                  <a:latin typeface="Arial" panose="020B0604020202020204" pitchFamily="34" charset="0"/>
                  <a:ea typeface="Times New Roman" panose="02020603050405020304" pitchFamily="18" charset="0"/>
                  <a:cs typeface="Arial" panose="020B0604020202020204" pitchFamily="34" charset="0"/>
                </a:rPr>
                <a:t>343 mm</a:t>
              </a:r>
              <a:endParaRPr lang="de-DE" altLang="en-BE" sz="2400">
                <a:ea typeface="Times New Roman" panose="02020603050405020304" pitchFamily="18" charset="0"/>
                <a:cs typeface="Arial" panose="020B0604020202020204" pitchFamily="34" charset="0"/>
              </a:endParaRPr>
            </a:p>
          </p:txBody>
        </p:sp>
        <p:sp>
          <p:nvSpPr>
            <p:cNvPr id="38948" name="Text Box 51">
              <a:extLst>
                <a:ext uri="{FF2B5EF4-FFF2-40B4-BE49-F238E27FC236}">
                  <a16:creationId xmlns:a16="http://schemas.microsoft.com/office/drawing/2014/main" id="{ABE712DC-340F-0DE7-D5BF-C6B8BC7F40EC}"/>
                </a:ext>
              </a:extLst>
            </p:cNvPr>
            <p:cNvSpPr txBox="1">
              <a:spLocks noChangeArrowheads="1"/>
            </p:cNvSpPr>
            <p:nvPr/>
          </p:nvSpPr>
          <p:spPr bwMode="auto">
            <a:xfrm>
              <a:off x="726" y="4638"/>
              <a:ext cx="1235"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en-BE" sz="800">
                  <a:latin typeface="Arial" panose="020B0604020202020204" pitchFamily="34" charset="0"/>
                  <a:ea typeface="Times New Roman" panose="02020603050405020304" pitchFamily="18" charset="0"/>
                  <a:cs typeface="Arial" panose="020B0604020202020204" pitchFamily="34" charset="0"/>
                </a:rPr>
                <a:t>2 x projection (P)</a:t>
              </a:r>
              <a:endParaRPr lang="de-DE" altLang="en-BE" sz="2400">
                <a:ea typeface="Times New Roman" panose="02020603050405020304" pitchFamily="18" charset="0"/>
                <a:cs typeface="Arial" panose="020B0604020202020204" pitchFamily="34" charset="0"/>
              </a:endParaRPr>
            </a:p>
          </p:txBody>
        </p:sp>
        <p:sp>
          <p:nvSpPr>
            <p:cNvPr id="38949" name="Text Box 50">
              <a:extLst>
                <a:ext uri="{FF2B5EF4-FFF2-40B4-BE49-F238E27FC236}">
                  <a16:creationId xmlns:a16="http://schemas.microsoft.com/office/drawing/2014/main" id="{F5BCBAB6-F469-5343-2624-A1AADE7EA144}"/>
                </a:ext>
              </a:extLst>
            </p:cNvPr>
            <p:cNvSpPr txBox="1">
              <a:spLocks noChangeArrowheads="1"/>
            </p:cNvSpPr>
            <p:nvPr/>
          </p:nvSpPr>
          <p:spPr bwMode="auto">
            <a:xfrm>
              <a:off x="2257" y="4240"/>
              <a:ext cx="731"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en-BE" sz="800">
                  <a:latin typeface="Symbol" pitchFamily="2" charset="2"/>
                  <a:cs typeface="Times New Roman" panose="02020603050405020304" pitchFamily="18" charset="0"/>
                </a:rPr>
                <a:t>-</a:t>
              </a:r>
              <a:r>
                <a:rPr lang="de-DE" altLang="en-BE" sz="800">
                  <a:cs typeface="Times New Roman" panose="02020603050405020304" pitchFamily="18" charset="0"/>
                </a:rPr>
                <a:t> </a:t>
              </a:r>
              <a:r>
                <a:rPr lang="de-DE" altLang="en-BE" sz="800">
                  <a:latin typeface="Arial" panose="020B0604020202020204" pitchFamily="34" charset="0"/>
                  <a:ea typeface="Times New Roman" panose="02020603050405020304" pitchFamily="18" charset="0"/>
                  <a:cs typeface="Arial" panose="020B0604020202020204" pitchFamily="34" charset="0"/>
                </a:rPr>
                <a:t>257 mm</a:t>
              </a:r>
              <a:endParaRPr lang="de-DE" altLang="en-BE" sz="2400"/>
            </a:p>
          </p:txBody>
        </p:sp>
        <p:sp>
          <p:nvSpPr>
            <p:cNvPr id="38950" name="Text Box 49">
              <a:extLst>
                <a:ext uri="{FF2B5EF4-FFF2-40B4-BE49-F238E27FC236}">
                  <a16:creationId xmlns:a16="http://schemas.microsoft.com/office/drawing/2014/main" id="{490B5012-672F-CDCB-EED6-39869E9739A2}"/>
                </a:ext>
              </a:extLst>
            </p:cNvPr>
            <p:cNvSpPr txBox="1">
              <a:spLocks noChangeArrowheads="1"/>
            </p:cNvSpPr>
            <p:nvPr/>
          </p:nvSpPr>
          <p:spPr bwMode="auto">
            <a:xfrm>
              <a:off x="726" y="4277"/>
              <a:ext cx="927"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en-BE" sz="800">
                  <a:latin typeface="Arial" panose="020B0604020202020204" pitchFamily="34" charset="0"/>
                  <a:ea typeface="Times New Roman" panose="02020603050405020304" pitchFamily="18" charset="0"/>
                  <a:cs typeface="Arial" panose="020B0604020202020204" pitchFamily="34" charset="0"/>
                </a:rPr>
                <a:t>Width of wall</a:t>
              </a:r>
              <a:endParaRPr lang="de-DE" altLang="en-BE" sz="2400">
                <a:ea typeface="Times New Roman" panose="02020603050405020304" pitchFamily="18" charset="0"/>
                <a:cs typeface="Arial" panose="020B0604020202020204" pitchFamily="34" charset="0"/>
              </a:endParaRPr>
            </a:p>
          </p:txBody>
        </p:sp>
        <p:sp>
          <p:nvSpPr>
            <p:cNvPr id="38951" name="Text Box 48">
              <a:extLst>
                <a:ext uri="{FF2B5EF4-FFF2-40B4-BE49-F238E27FC236}">
                  <a16:creationId xmlns:a16="http://schemas.microsoft.com/office/drawing/2014/main" id="{6853C5DA-DEEE-253F-B7D6-EAC393E6E47B}"/>
                </a:ext>
              </a:extLst>
            </p:cNvPr>
            <p:cNvSpPr txBox="1">
              <a:spLocks noChangeArrowheads="1"/>
            </p:cNvSpPr>
            <p:nvPr/>
          </p:nvSpPr>
          <p:spPr bwMode="auto">
            <a:xfrm>
              <a:off x="346" y="3645"/>
              <a:ext cx="2754"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en-BE" sz="800">
                  <a:latin typeface="Arial" panose="020B0604020202020204" pitchFamily="34" charset="0"/>
                  <a:ea typeface="Times New Roman" panose="02020603050405020304" pitchFamily="18" charset="0"/>
                  <a:cs typeface="Arial" panose="020B0604020202020204" pitchFamily="34" charset="0"/>
                </a:rPr>
                <a:t>For example:</a:t>
              </a:r>
              <a:endParaRPr lang="de-DE" altLang="en-BE" sz="600">
                <a:ea typeface="Times New Roman" panose="02020603050405020304" pitchFamily="18" charset="0"/>
                <a:cs typeface="Arial" panose="020B0604020202020204" pitchFamily="34" charset="0"/>
              </a:endParaRPr>
            </a:p>
            <a:p>
              <a:pPr>
                <a:spcBef>
                  <a:spcPct val="0"/>
                </a:spcBef>
                <a:buFontTx/>
                <a:buNone/>
              </a:pPr>
              <a:r>
                <a:rPr lang="de-DE" altLang="en-BE" sz="800">
                  <a:latin typeface="Arial" panose="020B0604020202020204" pitchFamily="34" charset="0"/>
                  <a:ea typeface="Times New Roman" panose="02020603050405020304" pitchFamily="18" charset="0"/>
                  <a:cs typeface="Arial" panose="020B0604020202020204" pitchFamily="34" charset="0"/>
                </a:rPr>
                <a:t>Width of foundation strip 600 mm</a:t>
              </a:r>
              <a:endParaRPr lang="de-DE" altLang="en-BE" sz="2400">
                <a:ea typeface="Times New Roman" panose="02020603050405020304" pitchFamily="18" charset="0"/>
                <a:cs typeface="Arial" panose="020B0604020202020204" pitchFamily="34" charset="0"/>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896226A8-A092-D5AC-867A-47F119F44359}"/>
              </a:ext>
            </a:extLst>
          </p:cNvPr>
          <p:cNvSpPr>
            <a:spLocks noGrp="1" noChangeArrowheads="1"/>
          </p:cNvSpPr>
          <p:nvPr>
            <p:ph type="title"/>
          </p:nvPr>
        </p:nvSpPr>
        <p:spPr>
          <a:xfrm>
            <a:off x="685800" y="152400"/>
            <a:ext cx="7772400" cy="685800"/>
          </a:xfrm>
        </p:spPr>
        <p:txBody>
          <a:bodyPr/>
          <a:lstStyle/>
          <a:p>
            <a:r>
              <a:rPr lang="en-US" altLang="en-BE" sz="3600" b="1">
                <a:solidFill>
                  <a:srgbClr val="FF0000"/>
                </a:solidFill>
                <a:ea typeface="Calibri" panose="020F0502020204030204" pitchFamily="34" charset="0"/>
                <a:cs typeface="Times New Roman" panose="02020603050405020304" pitchFamily="18" charset="0"/>
              </a:rPr>
              <a:t>DESIGN OF FOUNDATION </a:t>
            </a:r>
            <a:endParaRPr lang="en-US" altLang="en-BE" sz="3600">
              <a:solidFill>
                <a:srgbClr val="FF0000"/>
              </a:solidFill>
              <a:ea typeface="Calibri" panose="020F0502020204030204" pitchFamily="34" charset="0"/>
              <a:cs typeface="Times New Roman" panose="02020603050405020304" pitchFamily="18" charset="0"/>
            </a:endParaRPr>
          </a:p>
        </p:txBody>
      </p:sp>
      <p:sp>
        <p:nvSpPr>
          <p:cNvPr id="39939" name="Slide Number Placeholder 2">
            <a:extLst>
              <a:ext uri="{FF2B5EF4-FFF2-40B4-BE49-F238E27FC236}">
                <a16:creationId xmlns:a16="http://schemas.microsoft.com/office/drawing/2014/main" id="{55776284-5298-99CC-F958-F18996AFC47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BBF053D5-B597-0948-9B1E-256CD8F60012}" type="slidenum">
              <a:rPr lang="de-DE" altLang="en-BE" sz="1400"/>
              <a:pPr>
                <a:spcBef>
                  <a:spcPct val="0"/>
                </a:spcBef>
                <a:buFontTx/>
                <a:buNone/>
              </a:pPr>
              <a:t>36</a:t>
            </a:fld>
            <a:endParaRPr lang="de-DE" altLang="en-BE" sz="1400"/>
          </a:p>
        </p:txBody>
      </p:sp>
      <p:sp>
        <p:nvSpPr>
          <p:cNvPr id="4" name="Rectangle 3">
            <a:extLst>
              <a:ext uri="{FF2B5EF4-FFF2-40B4-BE49-F238E27FC236}">
                <a16:creationId xmlns:a16="http://schemas.microsoft.com/office/drawing/2014/main" id="{694BAC3F-47B7-AF22-EFCF-8A7E6DF58294}"/>
              </a:ext>
            </a:extLst>
          </p:cNvPr>
          <p:cNvSpPr/>
          <p:nvPr/>
        </p:nvSpPr>
        <p:spPr>
          <a:xfrm>
            <a:off x="381000" y="838200"/>
            <a:ext cx="8305800" cy="5208588"/>
          </a:xfrm>
          <a:prstGeom prst="rect">
            <a:avLst/>
          </a:prstGeom>
        </p:spPr>
        <p:txBody>
          <a:bodyPr>
            <a:spAutoFit/>
          </a:bodyPr>
          <a:lstStyle/>
          <a:p>
            <a:pPr>
              <a:lnSpc>
                <a:spcPct val="107000"/>
              </a:lnSpc>
              <a:spcBef>
                <a:spcPts val="0"/>
              </a:spcBef>
              <a:spcAft>
                <a:spcPts val="600"/>
              </a:spcAft>
              <a:defRPr/>
            </a:pPr>
            <a:r>
              <a:rPr lang="en-US" sz="2800" b="1" dirty="0">
                <a:solidFill>
                  <a:srgbClr val="000000"/>
                </a:solidFill>
                <a:latin typeface="Times New Roman"/>
                <a:ea typeface="Calibri"/>
                <a:cs typeface="Times New Roman"/>
              </a:rPr>
              <a:t>Depth of Foundation </a:t>
            </a:r>
            <a:endParaRPr lang="en-US" sz="2000" dirty="0">
              <a:latin typeface="Calibri"/>
              <a:ea typeface="Calibri"/>
              <a:cs typeface="Times New Roman"/>
            </a:endParaRPr>
          </a:p>
          <a:p>
            <a:pPr>
              <a:lnSpc>
                <a:spcPct val="107000"/>
              </a:lnSpc>
              <a:spcBef>
                <a:spcPts val="0"/>
              </a:spcBef>
              <a:spcAft>
                <a:spcPts val="600"/>
              </a:spcAft>
              <a:defRPr/>
            </a:pPr>
            <a:r>
              <a:rPr lang="en-US" dirty="0">
                <a:solidFill>
                  <a:srgbClr val="000000"/>
                </a:solidFill>
                <a:latin typeface="Times New Roman"/>
                <a:ea typeface="Calibri"/>
                <a:cs typeface="Times New Roman"/>
              </a:rPr>
              <a:t>While deciding depth of foundation below finished ground level, the following main considerations may be kept in view : </a:t>
            </a:r>
            <a:endParaRPr lang="en-US" sz="2000" dirty="0">
              <a:latin typeface="Calibri"/>
              <a:ea typeface="Calibri"/>
              <a:cs typeface="Times New Roman"/>
            </a:endParaRPr>
          </a:p>
          <a:p>
            <a:pPr marL="711200" indent="-355600">
              <a:lnSpc>
                <a:spcPct val="107000"/>
              </a:lnSpc>
              <a:spcBef>
                <a:spcPts val="0"/>
              </a:spcBef>
              <a:spcAft>
                <a:spcPts val="600"/>
              </a:spcAft>
              <a:defRPr/>
            </a:pPr>
            <a:r>
              <a:rPr lang="en-US" dirty="0">
                <a:solidFill>
                  <a:srgbClr val="000000"/>
                </a:solidFill>
                <a:latin typeface="Times New Roman"/>
                <a:ea typeface="Calibri"/>
                <a:cs typeface="Times New Roman"/>
              </a:rPr>
              <a:t>(a) In normal conditions, the depth of foundation shall not be less than 0.5 m. This condition, however, does not apply to foundation on rocks. </a:t>
            </a:r>
            <a:endParaRPr lang="en-US" sz="2000" dirty="0">
              <a:latin typeface="Calibri"/>
              <a:ea typeface="Calibri"/>
              <a:cs typeface="Times New Roman"/>
            </a:endParaRPr>
          </a:p>
          <a:p>
            <a:pPr marL="711200" indent="-355600">
              <a:lnSpc>
                <a:spcPct val="107000"/>
              </a:lnSpc>
              <a:spcBef>
                <a:spcPts val="0"/>
              </a:spcBef>
              <a:spcAft>
                <a:spcPts val="600"/>
              </a:spcAft>
              <a:defRPr/>
            </a:pPr>
            <a:r>
              <a:rPr lang="en-US" dirty="0">
                <a:solidFill>
                  <a:srgbClr val="000000"/>
                </a:solidFill>
                <a:latin typeface="Times New Roman"/>
                <a:ea typeface="Calibri"/>
                <a:cs typeface="Times New Roman"/>
              </a:rPr>
              <a:t>(b) In sandy or </a:t>
            </a:r>
            <a:r>
              <a:rPr lang="en-US" dirty="0" err="1">
                <a:solidFill>
                  <a:srgbClr val="000000"/>
                </a:solidFill>
                <a:latin typeface="Times New Roman"/>
                <a:ea typeface="Calibri"/>
                <a:cs typeface="Times New Roman"/>
              </a:rPr>
              <a:t>silty</a:t>
            </a:r>
            <a:r>
              <a:rPr lang="en-US" dirty="0">
                <a:solidFill>
                  <a:srgbClr val="000000"/>
                </a:solidFill>
                <a:latin typeface="Times New Roman"/>
                <a:ea typeface="Calibri"/>
                <a:cs typeface="Times New Roman"/>
              </a:rPr>
              <a:t> soils, the depth of foundation shall be enough so that the foundation remains unaffected by scour in the rainy season as well as by frost in the winter. </a:t>
            </a:r>
            <a:endParaRPr lang="en-US" sz="2000" dirty="0">
              <a:latin typeface="Calibri"/>
              <a:ea typeface="Calibri"/>
              <a:cs typeface="Times New Roman"/>
            </a:endParaRPr>
          </a:p>
          <a:p>
            <a:pPr marL="711200" indent="-355600">
              <a:lnSpc>
                <a:spcPct val="107000"/>
              </a:lnSpc>
              <a:spcBef>
                <a:spcPts val="0"/>
              </a:spcBef>
              <a:spcAft>
                <a:spcPts val="600"/>
              </a:spcAft>
              <a:defRPr/>
            </a:pPr>
            <a:r>
              <a:rPr lang="en-US" dirty="0">
                <a:solidFill>
                  <a:srgbClr val="000000"/>
                </a:solidFill>
                <a:latin typeface="Times New Roman"/>
                <a:ea typeface="Calibri"/>
                <a:cs typeface="Times New Roman"/>
              </a:rPr>
              <a:t>(c) In case of black cotton soils, the depth of foundation shall be such that mass movement of soils due to drying and shrinkage have no effect on the foundations. </a:t>
            </a:r>
            <a:endParaRPr lang="en-US" sz="2000" dirty="0">
              <a:latin typeface="Calibri"/>
              <a:ea typeface="Calibri"/>
              <a:cs typeface="Times New Roman"/>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1">
            <a:extLst>
              <a:ext uri="{FF2B5EF4-FFF2-40B4-BE49-F238E27FC236}">
                <a16:creationId xmlns:a16="http://schemas.microsoft.com/office/drawing/2014/main" id="{3FD430E1-6F54-3CF6-973D-FCB89EB666A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86D51933-3203-7747-B787-2C3AA8ED3484}" type="slidenum">
              <a:rPr lang="de-DE" altLang="en-BE" sz="1400"/>
              <a:pPr>
                <a:spcBef>
                  <a:spcPct val="0"/>
                </a:spcBef>
                <a:buFontTx/>
                <a:buNone/>
              </a:pPr>
              <a:t>37</a:t>
            </a:fld>
            <a:endParaRPr lang="de-DE" altLang="en-BE" sz="1400"/>
          </a:p>
        </p:txBody>
      </p:sp>
      <p:sp>
        <p:nvSpPr>
          <p:cNvPr id="3" name="Rectangle 2">
            <a:extLst>
              <a:ext uri="{FF2B5EF4-FFF2-40B4-BE49-F238E27FC236}">
                <a16:creationId xmlns:a16="http://schemas.microsoft.com/office/drawing/2014/main" id="{11D45199-770E-4EB4-2F84-0B68B3FA9FBB}"/>
              </a:ext>
            </a:extLst>
          </p:cNvPr>
          <p:cNvSpPr/>
          <p:nvPr/>
        </p:nvSpPr>
        <p:spPr>
          <a:xfrm>
            <a:off x="304800" y="381000"/>
            <a:ext cx="8305800" cy="3243263"/>
          </a:xfrm>
          <a:prstGeom prst="rect">
            <a:avLst/>
          </a:prstGeom>
        </p:spPr>
        <p:txBody>
          <a:bodyPr>
            <a:spAutoFit/>
          </a:bodyPr>
          <a:lstStyle/>
          <a:p>
            <a:pPr marL="711200" indent="-355600">
              <a:lnSpc>
                <a:spcPct val="107000"/>
              </a:lnSpc>
              <a:spcBef>
                <a:spcPts val="0"/>
              </a:spcBef>
              <a:spcAft>
                <a:spcPts val="600"/>
              </a:spcAft>
              <a:defRPr/>
            </a:pPr>
            <a:r>
              <a:rPr lang="en-US" dirty="0">
                <a:solidFill>
                  <a:srgbClr val="000000"/>
                </a:solidFill>
                <a:latin typeface="Times New Roman"/>
                <a:ea typeface="Calibri"/>
                <a:cs typeface="Times New Roman"/>
              </a:rPr>
              <a:t>(d) Desired allowable bearing capacity must be ensured at the design depth of foundation. </a:t>
            </a:r>
            <a:endParaRPr lang="en-US" sz="2000" dirty="0">
              <a:latin typeface="Calibri"/>
              <a:ea typeface="Calibri"/>
              <a:cs typeface="Times New Roman"/>
            </a:endParaRPr>
          </a:p>
          <a:p>
            <a:pPr marL="711200" indent="-355600">
              <a:lnSpc>
                <a:spcPct val="107000"/>
              </a:lnSpc>
              <a:spcBef>
                <a:spcPts val="0"/>
              </a:spcBef>
              <a:spcAft>
                <a:spcPts val="600"/>
              </a:spcAft>
              <a:defRPr/>
            </a:pPr>
            <a:r>
              <a:rPr lang="en-US" dirty="0">
                <a:solidFill>
                  <a:srgbClr val="000000"/>
                </a:solidFill>
                <a:latin typeface="Times New Roman"/>
                <a:ea typeface="Calibri"/>
                <a:cs typeface="Times New Roman"/>
              </a:rPr>
              <a:t>(e) </a:t>
            </a:r>
            <a:r>
              <a:rPr lang="en-US" dirty="0" err="1">
                <a:solidFill>
                  <a:srgbClr val="000000"/>
                </a:solidFill>
                <a:latin typeface="Times New Roman"/>
                <a:ea typeface="Calibri"/>
                <a:cs typeface="Times New Roman"/>
              </a:rPr>
              <a:t>Rankine</a:t>
            </a:r>
            <a:r>
              <a:rPr lang="en-US" dirty="0">
                <a:solidFill>
                  <a:srgbClr val="000000"/>
                </a:solidFill>
                <a:latin typeface="Times New Roman"/>
                <a:ea typeface="Calibri"/>
                <a:cs typeface="Times New Roman"/>
              </a:rPr>
              <a:t> formula, i.e. </a:t>
            </a:r>
          </a:p>
          <a:p>
            <a:pPr marL="711200" indent="-355600">
              <a:lnSpc>
                <a:spcPct val="107000"/>
              </a:lnSpc>
              <a:spcBef>
                <a:spcPts val="0"/>
              </a:spcBef>
              <a:spcAft>
                <a:spcPts val="600"/>
              </a:spcAft>
              <a:defRPr/>
            </a:pPr>
            <a:endParaRPr lang="en-US" sz="1200" dirty="0">
              <a:solidFill>
                <a:srgbClr val="000000"/>
              </a:solidFill>
              <a:latin typeface="Times New Roman"/>
              <a:ea typeface="Calibri"/>
              <a:cs typeface="Times New Roman"/>
            </a:endParaRPr>
          </a:p>
          <a:p>
            <a:pPr marL="711200" indent="-355600">
              <a:lnSpc>
                <a:spcPct val="107000"/>
              </a:lnSpc>
              <a:spcBef>
                <a:spcPts val="0"/>
              </a:spcBef>
              <a:spcAft>
                <a:spcPts val="600"/>
              </a:spcAft>
              <a:defRPr/>
            </a:pPr>
            <a:endParaRPr lang="en-US" sz="1200" dirty="0">
              <a:solidFill>
                <a:srgbClr val="000000"/>
              </a:solidFill>
              <a:latin typeface="Times New Roman"/>
              <a:ea typeface="Calibri"/>
              <a:cs typeface="Times New Roman"/>
            </a:endParaRPr>
          </a:p>
          <a:p>
            <a:pPr marL="711200" indent="-355600">
              <a:lnSpc>
                <a:spcPct val="107000"/>
              </a:lnSpc>
              <a:spcBef>
                <a:spcPts val="0"/>
              </a:spcBef>
              <a:spcAft>
                <a:spcPts val="600"/>
              </a:spcAft>
              <a:defRPr/>
            </a:pPr>
            <a:endParaRPr lang="en-US" dirty="0">
              <a:solidFill>
                <a:srgbClr val="000000"/>
              </a:solidFill>
              <a:latin typeface="Times New Roman"/>
              <a:ea typeface="Calibri"/>
              <a:cs typeface="Times New Roman"/>
            </a:endParaRPr>
          </a:p>
          <a:p>
            <a:pPr marL="346075" indent="9525">
              <a:lnSpc>
                <a:spcPct val="107000"/>
              </a:lnSpc>
              <a:spcBef>
                <a:spcPts val="0"/>
              </a:spcBef>
              <a:spcAft>
                <a:spcPts val="600"/>
              </a:spcAft>
              <a:defRPr/>
            </a:pPr>
            <a:r>
              <a:rPr lang="en-US" dirty="0">
                <a:solidFill>
                  <a:srgbClr val="000000"/>
                </a:solidFill>
                <a:latin typeface="Times New Roman"/>
                <a:ea typeface="Calibri"/>
                <a:cs typeface="Times New Roman"/>
              </a:rPr>
              <a:t>may be used for </a:t>
            </a:r>
            <a:r>
              <a:rPr lang="en-US" dirty="0" err="1">
                <a:solidFill>
                  <a:srgbClr val="000000"/>
                </a:solidFill>
                <a:latin typeface="Times New Roman"/>
                <a:ea typeface="Calibri"/>
                <a:cs typeface="Times New Roman"/>
              </a:rPr>
              <a:t>cohesionless</a:t>
            </a:r>
            <a:r>
              <a:rPr lang="en-US" dirty="0">
                <a:solidFill>
                  <a:srgbClr val="000000"/>
                </a:solidFill>
                <a:latin typeface="Times New Roman"/>
                <a:ea typeface="Calibri"/>
                <a:cs typeface="Times New Roman"/>
              </a:rPr>
              <a:t> soils for obtaining depth of foundation of light structures. </a:t>
            </a:r>
            <a:endParaRPr lang="en-US" sz="2000" dirty="0">
              <a:latin typeface="Calibri"/>
              <a:ea typeface="Calibri"/>
              <a:cs typeface="Times New Roman"/>
            </a:endParaRPr>
          </a:p>
        </p:txBody>
      </p:sp>
      <p:graphicFrame>
        <p:nvGraphicFramePr>
          <p:cNvPr id="40964" name="Object 4">
            <a:extLst>
              <a:ext uri="{FF2B5EF4-FFF2-40B4-BE49-F238E27FC236}">
                <a16:creationId xmlns:a16="http://schemas.microsoft.com/office/drawing/2014/main" id="{F434CAE8-94B8-0202-259C-D782917ED3B6}"/>
              </a:ext>
            </a:extLst>
          </p:cNvPr>
          <p:cNvGraphicFramePr>
            <a:graphicFrameLocks noChangeAspect="1"/>
          </p:cNvGraphicFramePr>
          <p:nvPr/>
        </p:nvGraphicFramePr>
        <p:xfrm>
          <a:off x="2286000" y="1627188"/>
          <a:ext cx="3048000" cy="1090612"/>
        </p:xfrm>
        <a:graphic>
          <a:graphicData uri="http://schemas.openxmlformats.org/presentationml/2006/ole">
            <mc:AlternateContent xmlns:mc="http://schemas.openxmlformats.org/markup-compatibility/2006">
              <mc:Choice xmlns:v="urn:schemas-microsoft-com:vml" Requires="v">
                <p:oleObj name="Equation" r:id="rId2" imgW="31889700" imgH="11404600" progId="Equation.DSMT4">
                  <p:embed/>
                </p:oleObj>
              </mc:Choice>
              <mc:Fallback>
                <p:oleObj name="Equation" r:id="rId2" imgW="31889700" imgH="11404600" progId="Equation.DSMT4">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627188"/>
                        <a:ext cx="3048000" cy="109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0965" name="Rectangle 5">
            <a:extLst>
              <a:ext uri="{FF2B5EF4-FFF2-40B4-BE49-F238E27FC236}">
                <a16:creationId xmlns:a16="http://schemas.microsoft.com/office/drawing/2014/main" id="{87C404C1-DA86-9120-9A17-5216AF09BE85}"/>
              </a:ext>
            </a:extLst>
          </p:cNvPr>
          <p:cNvSpPr>
            <a:spLocks noChangeArrowheads="1"/>
          </p:cNvSpPr>
          <p:nvPr/>
        </p:nvSpPr>
        <p:spPr bwMode="auto">
          <a:xfrm>
            <a:off x="304800" y="3624263"/>
            <a:ext cx="8229600" cy="319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lnSpc>
                <a:spcPct val="107000"/>
              </a:lnSpc>
              <a:spcBef>
                <a:spcPct val="0"/>
              </a:spcBef>
              <a:spcAft>
                <a:spcPts val="600"/>
              </a:spcAft>
              <a:buFontTx/>
              <a:buNone/>
            </a:pPr>
            <a:r>
              <a:rPr lang="en-US" altLang="en-BE" sz="2400">
                <a:solidFill>
                  <a:srgbClr val="000000"/>
                </a:solidFill>
                <a:ea typeface="Calibri" panose="020F0502020204030204" pitchFamily="34" charset="0"/>
                <a:cs typeface="Times New Roman" panose="02020603050405020304" pitchFamily="18" charset="0"/>
              </a:rPr>
              <a:t>The applied load through walls are spread by gradually increasing in steps the area of the footings, to such an intensity of load that the bearing capacity of the soil is not exceeded. </a:t>
            </a:r>
            <a:endParaRPr lang="en-US" altLang="en-BE" sz="200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ct val="0"/>
              </a:spcBef>
              <a:spcAft>
                <a:spcPts val="800"/>
              </a:spcAft>
              <a:buFontTx/>
              <a:buNone/>
            </a:pPr>
            <a:r>
              <a:rPr lang="en-US" altLang="en-BE" sz="2400">
                <a:solidFill>
                  <a:srgbClr val="000000"/>
                </a:solidFill>
                <a:ea typeface="Calibri" panose="020F0502020204030204" pitchFamily="34" charset="0"/>
                <a:cs typeface="Times New Roman" panose="02020603050405020304" pitchFamily="18" charset="0"/>
              </a:rPr>
              <a:t>The angle of spread from the base of the wall to the outer edges of the footing in contact with the soil shall not exceed </a:t>
            </a:r>
            <a:r>
              <a:rPr lang="en-US" altLang="en-BE" sz="2400" b="1">
                <a:solidFill>
                  <a:srgbClr val="000000"/>
                </a:solidFill>
                <a:ea typeface="Calibri" panose="020F0502020204030204" pitchFamily="34" charset="0"/>
                <a:cs typeface="Times New Roman" panose="02020603050405020304" pitchFamily="18" charset="0"/>
              </a:rPr>
              <a:t>For brick or stone masonry;  ½ horizontal to 1 vertical. </a:t>
            </a:r>
            <a:r>
              <a:rPr lang="de-DE" altLang="en-BE" sz="2000">
                <a:solidFill>
                  <a:srgbClr val="000000"/>
                </a:solidFill>
                <a:latin typeface="Arial" panose="020B0604020202020204" pitchFamily="34" charset="0"/>
                <a:ea typeface="Calibri" panose="020F0502020204030204" pitchFamily="34" charset="0"/>
                <a:cs typeface="Arial" panose="020B0604020202020204" pitchFamily="34" charset="0"/>
              </a:rPr>
              <a:t>The   minimum thickness of footing of different materials may be not less than</a:t>
            </a:r>
            <a:br>
              <a:rPr lang="de-DE" altLang="en-BE" sz="2000">
                <a:solidFill>
                  <a:srgbClr val="000000"/>
                </a:solidFill>
                <a:latin typeface="Arial" panose="020B0604020202020204" pitchFamily="34" charset="0"/>
                <a:ea typeface="Calibri" panose="020F0502020204030204" pitchFamily="34" charset="0"/>
                <a:cs typeface="Arial" panose="020B0604020202020204" pitchFamily="34" charset="0"/>
              </a:rPr>
            </a:br>
            <a:r>
              <a:rPr lang="de-DE" altLang="en-BE" sz="2000">
                <a:solidFill>
                  <a:srgbClr val="000000"/>
                </a:solidFill>
                <a:latin typeface="Arial" panose="020B0604020202020204" pitchFamily="34" charset="0"/>
                <a:ea typeface="Calibri" panose="020F0502020204030204" pitchFamily="34" charset="0"/>
                <a:cs typeface="Arial" panose="020B0604020202020204" pitchFamily="34" charset="0"/>
              </a:rPr>
              <a:t>Wall thickness  (or 150 mm).</a:t>
            </a:r>
            <a:endParaRPr lang="en-US" altLang="en-BE" sz="2000" b="1">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BDA9C397-0283-C1BC-FFF6-E45368E9310C}"/>
              </a:ext>
            </a:extLst>
          </p:cNvPr>
          <p:cNvSpPr>
            <a:spLocks noGrp="1" noChangeArrowheads="1"/>
          </p:cNvSpPr>
          <p:nvPr>
            <p:ph type="title"/>
          </p:nvPr>
        </p:nvSpPr>
        <p:spPr>
          <a:xfrm>
            <a:off x="609600" y="228600"/>
            <a:ext cx="7772400" cy="609600"/>
          </a:xfrm>
        </p:spPr>
        <p:txBody>
          <a:bodyPr/>
          <a:lstStyle/>
          <a:p>
            <a:r>
              <a:rPr lang="en-US" altLang="en-BE"/>
              <a:t>EXAMPLE</a:t>
            </a:r>
          </a:p>
        </p:txBody>
      </p:sp>
      <p:sp>
        <p:nvSpPr>
          <p:cNvPr id="41987" name="Slide Number Placeholder 2">
            <a:extLst>
              <a:ext uri="{FF2B5EF4-FFF2-40B4-BE49-F238E27FC236}">
                <a16:creationId xmlns:a16="http://schemas.microsoft.com/office/drawing/2014/main" id="{66D622F9-49CF-1BDB-A008-A5F12CF0A12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37BBE75C-9F40-A344-A68D-5A52E8F9DED1}" type="slidenum">
              <a:rPr lang="de-DE" altLang="en-BE" sz="1400"/>
              <a:pPr>
                <a:spcBef>
                  <a:spcPct val="0"/>
                </a:spcBef>
                <a:buFontTx/>
                <a:buNone/>
              </a:pPr>
              <a:t>38</a:t>
            </a:fld>
            <a:endParaRPr lang="de-DE" altLang="en-BE" sz="1400"/>
          </a:p>
        </p:txBody>
      </p:sp>
      <p:sp>
        <p:nvSpPr>
          <p:cNvPr id="41988" name="Rectangle 3">
            <a:extLst>
              <a:ext uri="{FF2B5EF4-FFF2-40B4-BE49-F238E27FC236}">
                <a16:creationId xmlns:a16="http://schemas.microsoft.com/office/drawing/2014/main" id="{AEC54956-3A6B-B30E-6E0B-4308572A93EF}"/>
              </a:ext>
            </a:extLst>
          </p:cNvPr>
          <p:cNvSpPr>
            <a:spLocks noChangeArrowheads="1"/>
          </p:cNvSpPr>
          <p:nvPr/>
        </p:nvSpPr>
        <p:spPr bwMode="auto">
          <a:xfrm>
            <a:off x="457200" y="422275"/>
            <a:ext cx="8229600" cy="664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br>
              <a:rPr lang="de-DE" altLang="en-BE">
                <a:solidFill>
                  <a:srgbClr val="000000"/>
                </a:solidFill>
                <a:latin typeface="Arial" panose="020B0604020202020204" pitchFamily="34" charset="0"/>
                <a:cs typeface="Arial" panose="020B0604020202020204" pitchFamily="34" charset="0"/>
              </a:rPr>
            </a:br>
            <a:r>
              <a:rPr lang="de-DE" altLang="en-BE" b="1">
                <a:solidFill>
                  <a:srgbClr val="000000"/>
                </a:solidFill>
                <a:latin typeface="Arial" panose="020B0604020202020204" pitchFamily="34" charset="0"/>
                <a:cs typeface="Arial" panose="020B0604020202020204" pitchFamily="34" charset="0"/>
              </a:rPr>
              <a:t>Example 1: </a:t>
            </a:r>
          </a:p>
          <a:p>
            <a:pPr>
              <a:spcBef>
                <a:spcPct val="0"/>
              </a:spcBef>
              <a:buFontTx/>
              <a:buNone/>
            </a:pPr>
            <a:r>
              <a:rPr lang="de-DE" altLang="en-BE">
                <a:solidFill>
                  <a:srgbClr val="000000"/>
                </a:solidFill>
                <a:latin typeface="Arial" panose="020B0604020202020204" pitchFamily="34" charset="0"/>
                <a:cs typeface="Arial" panose="020B0604020202020204" pitchFamily="34" charset="0"/>
              </a:rPr>
              <a:t>Design the masonry footing for a free standing 250 thick compound wall</a:t>
            </a:r>
            <a:br>
              <a:rPr lang="de-DE" altLang="en-BE">
                <a:solidFill>
                  <a:srgbClr val="000000"/>
                </a:solidFill>
                <a:latin typeface="Arial" panose="020B0604020202020204" pitchFamily="34" charset="0"/>
                <a:cs typeface="Arial" panose="020B0604020202020204" pitchFamily="34" charset="0"/>
              </a:rPr>
            </a:br>
            <a:r>
              <a:rPr lang="de-DE" altLang="en-BE">
                <a:solidFill>
                  <a:srgbClr val="000000"/>
                </a:solidFill>
                <a:latin typeface="Arial" panose="020B0604020202020204" pitchFamily="34" charset="0"/>
                <a:cs typeface="Arial" panose="020B0604020202020204" pitchFamily="34" charset="0"/>
              </a:rPr>
              <a:t>2.5 m high above GL. </a:t>
            </a:r>
          </a:p>
          <a:p>
            <a:pPr>
              <a:spcBef>
                <a:spcPct val="0"/>
              </a:spcBef>
              <a:buFontTx/>
              <a:buNone/>
            </a:pPr>
            <a:r>
              <a:rPr lang="de-DE" altLang="en-BE">
                <a:solidFill>
                  <a:srgbClr val="000000"/>
                </a:solidFill>
                <a:latin typeface="Arial" panose="020B0604020202020204" pitchFamily="34" charset="0"/>
                <a:cs typeface="Arial" panose="020B0604020202020204" pitchFamily="34" charset="0"/>
              </a:rPr>
              <a:t>The wind pressure on the wall is 300 N/m2</a:t>
            </a:r>
            <a:br>
              <a:rPr lang="de-DE" altLang="en-BE" sz="1600">
                <a:solidFill>
                  <a:srgbClr val="000000"/>
                </a:solidFill>
                <a:latin typeface="Arial" panose="020B0604020202020204" pitchFamily="34" charset="0"/>
                <a:cs typeface="Arial" panose="020B0604020202020204" pitchFamily="34" charset="0"/>
              </a:rPr>
            </a:br>
            <a:r>
              <a:rPr lang="de-DE" altLang="en-BE">
                <a:solidFill>
                  <a:srgbClr val="000000"/>
                </a:solidFill>
                <a:latin typeface="Arial" panose="020B0604020202020204" pitchFamily="34" charset="0"/>
                <a:cs typeface="Arial" panose="020B0604020202020204" pitchFamily="34" charset="0"/>
              </a:rPr>
              <a:t>Other design parameters are as follows </a:t>
            </a:r>
            <a:r>
              <a:rPr lang="de-DE" altLang="en-BE" sz="4000">
                <a:solidFill>
                  <a:srgbClr val="000000"/>
                </a:solidFill>
                <a:latin typeface="Arial" panose="020B0604020202020204" pitchFamily="34" charset="0"/>
                <a:cs typeface="Arial" panose="020B0604020202020204" pitchFamily="34" charset="0"/>
              </a:rPr>
              <a:t>:</a:t>
            </a:r>
            <a:r>
              <a:rPr lang="de-DE" altLang="en-BE" sz="1600">
                <a:latin typeface="Arial" panose="020B0604020202020204" pitchFamily="34" charset="0"/>
                <a:cs typeface="Arial" panose="020B0604020202020204" pitchFamily="34" charset="0"/>
              </a:rPr>
              <a:t> </a:t>
            </a:r>
            <a:br>
              <a:rPr lang="de-DE" altLang="en-BE" sz="6600">
                <a:latin typeface="Arial" panose="020B0604020202020204" pitchFamily="34" charset="0"/>
                <a:cs typeface="Arial" panose="020B0604020202020204" pitchFamily="34" charset="0"/>
              </a:rPr>
            </a:br>
            <a:r>
              <a:rPr lang="en-US" altLang="en-BE">
                <a:solidFill>
                  <a:srgbClr val="000000"/>
                </a:solidFill>
                <a:latin typeface="Arial" panose="020B0604020202020204" pitchFamily="34" charset="0"/>
                <a:cs typeface="Arial" panose="020B0604020202020204" pitchFamily="34" charset="0"/>
              </a:rPr>
              <a:t>Bearing capacity of soil = 100 kN/m2</a:t>
            </a:r>
          </a:p>
          <a:p>
            <a:pPr>
              <a:spcBef>
                <a:spcPct val="0"/>
              </a:spcBef>
              <a:buFontTx/>
              <a:buNone/>
            </a:pPr>
            <a:r>
              <a:rPr lang="en-US" altLang="en-BE"/>
              <a:t>Angle of repose of soil = 25°</a:t>
            </a:r>
            <a:br>
              <a:rPr lang="en-US" altLang="en-BE"/>
            </a:br>
            <a:r>
              <a:rPr lang="en-US" altLang="en-BE"/>
              <a:t>Unit weight of soil = 16 kN/m3</a:t>
            </a:r>
            <a:br>
              <a:rPr lang="en-US" altLang="en-BE"/>
            </a:br>
            <a:r>
              <a:rPr lang="en-US" altLang="en-BE"/>
              <a:t>Unit weight of masonry = 18.85 kN/m3. </a:t>
            </a:r>
            <a:r>
              <a:rPr lang="en-US" altLang="en-BE">
                <a:latin typeface="Arial" panose="020B0604020202020204" pitchFamily="34" charset="0"/>
                <a:cs typeface="Arial" panose="020B0604020202020204" pitchFamily="34" charset="0"/>
              </a:rPr>
              <a:t> </a:t>
            </a:r>
            <a:br>
              <a:rPr lang="en-US" altLang="en-BE" sz="6600"/>
            </a:br>
            <a:endParaRPr lang="de-DE" altLang="en-BE" sz="6600">
              <a:latin typeface="Arial" panose="020B0604020202020204" pitchFamily="34" charset="0"/>
              <a:cs typeface="Arial" panose="020B060402020202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1">
            <a:extLst>
              <a:ext uri="{FF2B5EF4-FFF2-40B4-BE49-F238E27FC236}">
                <a16:creationId xmlns:a16="http://schemas.microsoft.com/office/drawing/2014/main" id="{CD039EB9-0546-BD1D-47D7-E126BEB8910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BE939AAB-175F-E946-8909-0E23EBBFAA5A}" type="slidenum">
              <a:rPr lang="de-DE" altLang="en-BE" sz="1400"/>
              <a:pPr>
                <a:spcBef>
                  <a:spcPct val="0"/>
                </a:spcBef>
                <a:buFontTx/>
                <a:buNone/>
              </a:pPr>
              <a:t>39</a:t>
            </a:fld>
            <a:endParaRPr lang="de-DE" altLang="en-BE" sz="1400"/>
          </a:p>
        </p:txBody>
      </p:sp>
      <p:sp>
        <p:nvSpPr>
          <p:cNvPr id="43011" name="Rectangle 2">
            <a:extLst>
              <a:ext uri="{FF2B5EF4-FFF2-40B4-BE49-F238E27FC236}">
                <a16:creationId xmlns:a16="http://schemas.microsoft.com/office/drawing/2014/main" id="{4E7325EE-220C-ECED-A073-B4152A66E720}"/>
              </a:ext>
            </a:extLst>
          </p:cNvPr>
          <p:cNvSpPr>
            <a:spLocks noChangeArrowheads="1"/>
          </p:cNvSpPr>
          <p:nvPr/>
        </p:nvSpPr>
        <p:spPr bwMode="auto">
          <a:xfrm>
            <a:off x="990600" y="304800"/>
            <a:ext cx="6858000"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BE" sz="2800" b="1">
                <a:solidFill>
                  <a:srgbClr val="000000"/>
                </a:solidFill>
                <a:latin typeface="TimesNewRomanPS-BoldMT"/>
              </a:rPr>
              <a:t>Solution</a:t>
            </a:r>
            <a:br>
              <a:rPr lang="en-US" altLang="en-BE" sz="2800" b="1">
                <a:solidFill>
                  <a:srgbClr val="000000"/>
                </a:solidFill>
                <a:latin typeface="TimesNewRomanPS-BoldMT"/>
              </a:rPr>
            </a:br>
            <a:r>
              <a:rPr lang="en-US" altLang="en-BE" sz="2800" b="1">
                <a:solidFill>
                  <a:srgbClr val="000000"/>
                </a:solidFill>
                <a:latin typeface="TimesNewRomanPS-BoldMT"/>
              </a:rPr>
              <a:t>Depth of Foundation</a:t>
            </a:r>
            <a:br>
              <a:rPr lang="en-US" altLang="en-BE" sz="2800" b="1">
                <a:solidFill>
                  <a:srgbClr val="000000"/>
                </a:solidFill>
                <a:latin typeface="TimesNewRomanPS-BoldMT"/>
              </a:rPr>
            </a:br>
            <a:endParaRPr lang="en-US" altLang="en-BE" sz="1400">
              <a:solidFill>
                <a:srgbClr val="000000"/>
              </a:solidFill>
              <a:latin typeface="TimesNewRomanPSMT"/>
            </a:endParaRPr>
          </a:p>
          <a:p>
            <a:pPr>
              <a:spcBef>
                <a:spcPct val="0"/>
              </a:spcBef>
              <a:buFontTx/>
              <a:buNone/>
            </a:pPr>
            <a:endParaRPr lang="en-US" altLang="en-BE" sz="1400">
              <a:solidFill>
                <a:srgbClr val="000000"/>
              </a:solidFill>
              <a:latin typeface="TimesNewRomanPSMT"/>
            </a:endParaRPr>
          </a:p>
          <a:p>
            <a:pPr>
              <a:spcBef>
                <a:spcPct val="0"/>
              </a:spcBef>
              <a:buFontTx/>
              <a:buNone/>
            </a:pPr>
            <a:endParaRPr lang="en-US" altLang="en-BE" sz="1400">
              <a:solidFill>
                <a:srgbClr val="000000"/>
              </a:solidFill>
              <a:latin typeface="TimesNewRomanPSMT"/>
            </a:endParaRPr>
          </a:p>
          <a:p>
            <a:pPr>
              <a:spcBef>
                <a:spcPct val="0"/>
              </a:spcBef>
              <a:buFontTx/>
              <a:buNone/>
            </a:pPr>
            <a:endParaRPr lang="en-US" altLang="en-BE" sz="1400">
              <a:solidFill>
                <a:srgbClr val="000000"/>
              </a:solidFill>
              <a:latin typeface="TimesNewRomanPSMT"/>
            </a:endParaRPr>
          </a:p>
          <a:p>
            <a:pPr>
              <a:spcBef>
                <a:spcPct val="0"/>
              </a:spcBef>
              <a:buFontTx/>
              <a:buNone/>
            </a:pPr>
            <a:endParaRPr lang="en-US" altLang="en-BE" sz="2400">
              <a:solidFill>
                <a:srgbClr val="000000"/>
              </a:solidFill>
              <a:latin typeface="TimesNewRomanPSMT"/>
            </a:endParaRPr>
          </a:p>
          <a:p>
            <a:pPr>
              <a:spcBef>
                <a:spcPct val="0"/>
              </a:spcBef>
              <a:buFontTx/>
              <a:buNone/>
            </a:pPr>
            <a:r>
              <a:rPr lang="en-US" altLang="en-BE" sz="2400">
                <a:solidFill>
                  <a:srgbClr val="000000"/>
                </a:solidFill>
                <a:latin typeface="TimesNewRomanPSMT"/>
              </a:rPr>
              <a:t>Using Rankine’s Formular above </a:t>
            </a:r>
            <a:br>
              <a:rPr lang="en-US" altLang="en-BE" sz="2400">
                <a:solidFill>
                  <a:srgbClr val="000000"/>
                </a:solidFill>
                <a:latin typeface="TimesNewRomanPSMT"/>
              </a:rPr>
            </a:br>
            <a:r>
              <a:rPr lang="en-US" altLang="en-BE" sz="2400">
                <a:solidFill>
                  <a:srgbClr val="000000"/>
                </a:solidFill>
                <a:latin typeface="TimesNewRomanPSMT"/>
              </a:rPr>
              <a:t> </a:t>
            </a:r>
            <a:br>
              <a:rPr lang="en-US" altLang="en-BE" sz="2400">
                <a:solidFill>
                  <a:srgbClr val="000000"/>
                </a:solidFill>
                <a:latin typeface="TimesNewRomanPSMT"/>
              </a:rPr>
            </a:br>
            <a:br>
              <a:rPr lang="en-US" altLang="en-BE" sz="2400">
                <a:solidFill>
                  <a:srgbClr val="000000"/>
                </a:solidFill>
                <a:latin typeface="SymbolMT"/>
              </a:rPr>
            </a:br>
            <a:br>
              <a:rPr lang="en-US" altLang="en-BE" sz="2400">
                <a:solidFill>
                  <a:srgbClr val="000000"/>
                </a:solidFill>
                <a:latin typeface="SymbolMT"/>
              </a:rPr>
            </a:br>
            <a:r>
              <a:rPr lang="en-US" altLang="en-BE" sz="2800">
                <a:solidFill>
                  <a:srgbClr val="000000"/>
                </a:solidFill>
                <a:latin typeface="TimesNewRomanPSMT"/>
              </a:rPr>
              <a:t>Hence, provided Depth of Foundation </a:t>
            </a:r>
          </a:p>
          <a:p>
            <a:pPr>
              <a:spcBef>
                <a:spcPct val="0"/>
              </a:spcBef>
              <a:buFontTx/>
              <a:buNone/>
            </a:pPr>
            <a:r>
              <a:rPr lang="en-US" altLang="en-BE" sz="2800" i="1">
                <a:solidFill>
                  <a:srgbClr val="000000"/>
                </a:solidFill>
                <a:latin typeface="TimesNewRomanPS-ItalicMT"/>
              </a:rPr>
              <a:t>D </a:t>
            </a:r>
            <a:r>
              <a:rPr lang="en-US" altLang="en-BE" sz="2800">
                <a:solidFill>
                  <a:srgbClr val="000000"/>
                </a:solidFill>
                <a:latin typeface="TimesNewRomanPSMT"/>
              </a:rPr>
              <a:t>= 1.1 m</a:t>
            </a:r>
            <a:r>
              <a:rPr lang="en-US" altLang="en-BE" sz="2400"/>
              <a:t> </a:t>
            </a:r>
            <a:br>
              <a:rPr lang="en-US" altLang="en-BE" sz="2400"/>
            </a:br>
            <a:endParaRPr lang="en-US" altLang="en-BE" sz="2400"/>
          </a:p>
        </p:txBody>
      </p:sp>
      <p:pic>
        <p:nvPicPr>
          <p:cNvPr id="43012" name="Picture 2">
            <a:extLst>
              <a:ext uri="{FF2B5EF4-FFF2-40B4-BE49-F238E27FC236}">
                <a16:creationId xmlns:a16="http://schemas.microsoft.com/office/drawing/2014/main" id="{A3FC1A05-C861-EA21-ED56-B90BEC4390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143000"/>
            <a:ext cx="3048000"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3013" name="Object 3">
            <a:extLst>
              <a:ext uri="{FF2B5EF4-FFF2-40B4-BE49-F238E27FC236}">
                <a16:creationId xmlns:a16="http://schemas.microsoft.com/office/drawing/2014/main" id="{E3ACA714-A3C4-D6DE-12D0-C58422FF1DD2}"/>
              </a:ext>
            </a:extLst>
          </p:cNvPr>
          <p:cNvGraphicFramePr>
            <a:graphicFrameLocks noChangeAspect="1"/>
          </p:cNvGraphicFramePr>
          <p:nvPr/>
        </p:nvGraphicFramePr>
        <p:xfrm>
          <a:off x="1352550" y="2895600"/>
          <a:ext cx="3962400" cy="990600"/>
        </p:xfrm>
        <a:graphic>
          <a:graphicData uri="http://schemas.openxmlformats.org/presentationml/2006/ole">
            <mc:AlternateContent xmlns:mc="http://schemas.openxmlformats.org/markup-compatibility/2006">
              <mc:Choice xmlns:v="urn:schemas-microsoft-com:vml" Requires="v">
                <p:oleObj name="Equation" r:id="rId3" imgW="46812200" imgH="11696700" progId="Equation.DSMT4">
                  <p:embed/>
                </p:oleObj>
              </mc:Choice>
              <mc:Fallback>
                <p:oleObj name="Equation" r:id="rId3" imgW="46812200" imgH="11696700"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2550" y="2895600"/>
                        <a:ext cx="3962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1">
            <a:extLst>
              <a:ext uri="{FF2B5EF4-FFF2-40B4-BE49-F238E27FC236}">
                <a16:creationId xmlns:a16="http://schemas.microsoft.com/office/drawing/2014/main" id="{EC2BE933-9930-020E-EA54-2A9BBBF557C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72171E02-D470-8E4C-94CE-3AF228AEACEC}" type="slidenum">
              <a:rPr lang="de-DE" altLang="en-BE" sz="1400"/>
              <a:pPr>
                <a:spcBef>
                  <a:spcPct val="0"/>
                </a:spcBef>
                <a:buFontTx/>
                <a:buNone/>
              </a:pPr>
              <a:t>40</a:t>
            </a:fld>
            <a:endParaRPr lang="de-DE" altLang="en-BE" sz="1400"/>
          </a:p>
        </p:txBody>
      </p:sp>
      <p:sp>
        <p:nvSpPr>
          <p:cNvPr id="44035" name="Rectangle 6">
            <a:extLst>
              <a:ext uri="{FF2B5EF4-FFF2-40B4-BE49-F238E27FC236}">
                <a16:creationId xmlns:a16="http://schemas.microsoft.com/office/drawing/2014/main" id="{0268418E-621C-1942-F4E9-7211923570E4}"/>
              </a:ext>
            </a:extLst>
          </p:cNvPr>
          <p:cNvSpPr>
            <a:spLocks noChangeArrowheads="1"/>
          </p:cNvSpPr>
          <p:nvPr/>
        </p:nvSpPr>
        <p:spPr bwMode="auto">
          <a:xfrm>
            <a:off x="685800" y="685800"/>
            <a:ext cx="77724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BE" sz="2400"/>
              <a:t>Width of Foundation</a:t>
            </a:r>
          </a:p>
          <a:p>
            <a:pPr>
              <a:spcBef>
                <a:spcPct val="0"/>
              </a:spcBef>
              <a:buFontTx/>
              <a:buNone/>
            </a:pPr>
            <a:r>
              <a:rPr lang="en-US" altLang="en-BE" sz="2400"/>
              <a:t>Loads/m run</a:t>
            </a:r>
          </a:p>
          <a:p>
            <a:pPr>
              <a:spcBef>
                <a:spcPct val="0"/>
              </a:spcBef>
              <a:buFontTx/>
              <a:buNone/>
            </a:pPr>
            <a:r>
              <a:rPr lang="en-US" altLang="en-BE" sz="2400"/>
              <a:t>Weight of wall = 0.25 × 2.5 × 1 × 18.85 = 11.78 kN/m</a:t>
            </a:r>
          </a:p>
          <a:p>
            <a:pPr>
              <a:spcBef>
                <a:spcPct val="0"/>
              </a:spcBef>
              <a:buFontTx/>
              <a:buNone/>
            </a:pPr>
            <a:r>
              <a:rPr lang="en-US" altLang="en-BE" sz="2400"/>
              <a:t>Weight of foundation = 0.15 × 11.78 = 1.77 kN</a:t>
            </a:r>
          </a:p>
          <a:p>
            <a:pPr>
              <a:spcBef>
                <a:spcPct val="0"/>
              </a:spcBef>
              <a:buFontTx/>
              <a:buNone/>
            </a:pPr>
            <a:r>
              <a:rPr lang="en-US" altLang="en-BE" sz="2400"/>
              <a:t>(Assuming 15% of superimposed load)</a:t>
            </a:r>
          </a:p>
          <a:p>
            <a:pPr>
              <a:spcBef>
                <a:spcPct val="0"/>
              </a:spcBef>
              <a:buFontTx/>
              <a:buNone/>
            </a:pPr>
            <a:r>
              <a:rPr lang="en-US" altLang="en-BE" sz="2400"/>
              <a:t>Total gravity load = 13.55 kN</a:t>
            </a:r>
          </a:p>
          <a:p>
            <a:pPr>
              <a:spcBef>
                <a:spcPct val="0"/>
              </a:spcBef>
              <a:buFontTx/>
              <a:buNone/>
            </a:pPr>
            <a:endParaRPr lang="en-US" altLang="en-BE" sz="2400"/>
          </a:p>
          <a:p>
            <a:pPr>
              <a:spcBef>
                <a:spcPct val="0"/>
              </a:spcBef>
              <a:buFontTx/>
              <a:buNone/>
            </a:pPr>
            <a:r>
              <a:rPr lang="en-US" altLang="en-BE" sz="2400"/>
              <a:t>Total wind load on wall/m run = 0.3 × 2.5 × 1 = 0.75 kN/m acting at 2.5/2 + 1.1 = 2.35 m form the base</a:t>
            </a:r>
          </a:p>
          <a:p>
            <a:pPr>
              <a:spcBef>
                <a:spcPct val="0"/>
              </a:spcBef>
              <a:buFontTx/>
              <a:buNone/>
            </a:pPr>
            <a:endParaRPr lang="en-US" altLang="en-BE" sz="2400"/>
          </a:p>
          <a:p>
            <a:pPr>
              <a:spcBef>
                <a:spcPct val="0"/>
              </a:spcBef>
              <a:buFontTx/>
              <a:buNone/>
            </a:pPr>
            <a:r>
              <a:rPr lang="en-US" altLang="en-BE" sz="2400"/>
              <a:t>∴ Moment about base = 0.75 × (1.25 + 1.1) = 1.763 kNm</a:t>
            </a:r>
          </a:p>
          <a:p>
            <a:pPr>
              <a:spcBef>
                <a:spcPct val="0"/>
              </a:spcBef>
              <a:buFontTx/>
              <a:buNone/>
            </a:pPr>
            <a:r>
              <a:rPr lang="en-US" altLang="en-BE" sz="2400"/>
              <a:t>Maximum pressure is equated with allowable bearing capacity and the value of bearing capacity is increased by 25% for wind load</a:t>
            </a:r>
          </a:p>
          <a:p>
            <a:pPr>
              <a:spcBef>
                <a:spcPct val="0"/>
              </a:spcBef>
              <a:buFontTx/>
              <a:buNone/>
            </a:pPr>
            <a:endParaRPr lang="en-US" altLang="en-BE" sz="24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1">
            <a:extLst>
              <a:ext uri="{FF2B5EF4-FFF2-40B4-BE49-F238E27FC236}">
                <a16:creationId xmlns:a16="http://schemas.microsoft.com/office/drawing/2014/main" id="{DA94D65B-4082-2378-669E-99A673E6FE1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A237DD1C-8D28-0D4B-9846-54C51C3B0C77}" type="slidenum">
              <a:rPr lang="de-DE" altLang="en-BE" sz="1400"/>
              <a:pPr>
                <a:spcBef>
                  <a:spcPct val="0"/>
                </a:spcBef>
                <a:buFontTx/>
                <a:buNone/>
              </a:pPr>
              <a:t>41</a:t>
            </a:fld>
            <a:endParaRPr lang="de-DE" altLang="en-BE" sz="1400"/>
          </a:p>
        </p:txBody>
      </p:sp>
      <p:graphicFrame>
        <p:nvGraphicFramePr>
          <p:cNvPr id="45059" name="Object 2">
            <a:extLst>
              <a:ext uri="{FF2B5EF4-FFF2-40B4-BE49-F238E27FC236}">
                <a16:creationId xmlns:a16="http://schemas.microsoft.com/office/drawing/2014/main" id="{7D635166-B4B1-49E7-F653-DD8D27F33459}"/>
              </a:ext>
            </a:extLst>
          </p:cNvPr>
          <p:cNvGraphicFramePr>
            <a:graphicFrameLocks noChangeAspect="1"/>
          </p:cNvGraphicFramePr>
          <p:nvPr/>
        </p:nvGraphicFramePr>
        <p:xfrm>
          <a:off x="1219200" y="381000"/>
          <a:ext cx="4191000" cy="2111375"/>
        </p:xfrm>
        <a:graphic>
          <a:graphicData uri="http://schemas.openxmlformats.org/presentationml/2006/ole">
            <mc:AlternateContent xmlns:mc="http://schemas.openxmlformats.org/markup-compatibility/2006">
              <mc:Choice xmlns:v="urn:schemas-microsoft-com:vml" Requires="v">
                <p:oleObj name="Equation" r:id="rId2" imgW="21069300" imgH="23114000" progId="Equation.DSMT4">
                  <p:embed/>
                </p:oleObj>
              </mc:Choice>
              <mc:Fallback>
                <p:oleObj name="Equation" r:id="rId2" imgW="21069300" imgH="23114000" progId="Equation.DSMT4">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81000"/>
                        <a:ext cx="4191000"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5060" name="Object 4">
            <a:extLst>
              <a:ext uri="{FF2B5EF4-FFF2-40B4-BE49-F238E27FC236}">
                <a16:creationId xmlns:a16="http://schemas.microsoft.com/office/drawing/2014/main" id="{83E69249-98A8-27E3-62F1-C519163F7C93}"/>
              </a:ext>
            </a:extLst>
          </p:cNvPr>
          <p:cNvGraphicFramePr>
            <a:graphicFrameLocks noChangeAspect="1"/>
          </p:cNvGraphicFramePr>
          <p:nvPr/>
        </p:nvGraphicFramePr>
        <p:xfrm>
          <a:off x="1295400" y="2362200"/>
          <a:ext cx="3352800" cy="893763"/>
        </p:xfrm>
        <a:graphic>
          <a:graphicData uri="http://schemas.openxmlformats.org/presentationml/2006/ole">
            <mc:AlternateContent xmlns:mc="http://schemas.openxmlformats.org/markup-compatibility/2006">
              <mc:Choice xmlns:v="urn:schemas-microsoft-com:vml" Requires="v">
                <p:oleObj name="Equation" r:id="rId4" imgW="35102800" imgH="9359900" progId="Equation.DSMT4">
                  <p:embed/>
                </p:oleObj>
              </mc:Choice>
              <mc:Fallback>
                <p:oleObj name="Equation" r:id="rId4" imgW="35102800" imgH="93599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2362200"/>
                        <a:ext cx="33528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061" name="Rectangle 5">
            <a:extLst>
              <a:ext uri="{FF2B5EF4-FFF2-40B4-BE49-F238E27FC236}">
                <a16:creationId xmlns:a16="http://schemas.microsoft.com/office/drawing/2014/main" id="{C3B0F9F4-3C7C-F6B9-5DAA-DC1A1D4E3619}"/>
              </a:ext>
            </a:extLst>
          </p:cNvPr>
          <p:cNvSpPr>
            <a:spLocks noChangeArrowheads="1"/>
          </p:cNvSpPr>
          <p:nvPr/>
        </p:nvSpPr>
        <p:spPr bwMode="auto">
          <a:xfrm>
            <a:off x="1219200" y="3962400"/>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BE" sz="2400"/>
              <a:t>or,     </a:t>
            </a:r>
            <a:br>
              <a:rPr lang="en-US" altLang="en-BE" sz="2400"/>
            </a:br>
            <a:endParaRPr lang="en-US" altLang="en-BE" sz="2400"/>
          </a:p>
        </p:txBody>
      </p:sp>
      <p:graphicFrame>
        <p:nvGraphicFramePr>
          <p:cNvPr id="45062" name="Object 7">
            <a:extLst>
              <a:ext uri="{FF2B5EF4-FFF2-40B4-BE49-F238E27FC236}">
                <a16:creationId xmlns:a16="http://schemas.microsoft.com/office/drawing/2014/main" id="{79A394F4-6B03-9B8B-E8D3-9EA827A6DADA}"/>
              </a:ext>
            </a:extLst>
          </p:cNvPr>
          <p:cNvGraphicFramePr>
            <a:graphicFrameLocks noChangeAspect="1"/>
          </p:cNvGraphicFramePr>
          <p:nvPr/>
        </p:nvGraphicFramePr>
        <p:xfrm>
          <a:off x="2057400" y="3425825"/>
          <a:ext cx="3048000" cy="833438"/>
        </p:xfrm>
        <a:graphic>
          <a:graphicData uri="http://schemas.openxmlformats.org/presentationml/2006/ole">
            <mc:AlternateContent xmlns:mc="http://schemas.openxmlformats.org/markup-compatibility/2006">
              <mc:Choice xmlns:v="urn:schemas-microsoft-com:vml" Requires="v">
                <p:oleObj name="Equation" r:id="rId6" imgW="34226500" imgH="9359900" progId="Equation.DSMT4">
                  <p:embed/>
                </p:oleObj>
              </mc:Choice>
              <mc:Fallback>
                <p:oleObj name="Equation" r:id="rId6" imgW="34226500" imgH="9359900" progId="Equation.DSMT4">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7400" y="3425825"/>
                        <a:ext cx="3048000"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5063" name="Object 10">
            <a:extLst>
              <a:ext uri="{FF2B5EF4-FFF2-40B4-BE49-F238E27FC236}">
                <a16:creationId xmlns:a16="http://schemas.microsoft.com/office/drawing/2014/main" id="{22ADF1A7-9F53-F1D5-D398-8EEB15DB2B47}"/>
              </a:ext>
            </a:extLst>
          </p:cNvPr>
          <p:cNvGraphicFramePr>
            <a:graphicFrameLocks noChangeAspect="1"/>
          </p:cNvGraphicFramePr>
          <p:nvPr/>
        </p:nvGraphicFramePr>
        <p:xfrm>
          <a:off x="2133600" y="4267200"/>
          <a:ext cx="3814763" cy="914400"/>
        </p:xfrm>
        <a:graphic>
          <a:graphicData uri="http://schemas.openxmlformats.org/presentationml/2006/ole">
            <mc:AlternateContent xmlns:mc="http://schemas.openxmlformats.org/markup-compatibility/2006">
              <mc:Choice xmlns:v="urn:schemas-microsoft-com:vml" Requires="v">
                <p:oleObj name="Equation" r:id="rId8" imgW="42710100" imgH="10236200" progId="Equation.DSMT4">
                  <p:embed/>
                </p:oleObj>
              </mc:Choice>
              <mc:Fallback>
                <p:oleObj name="Equation" r:id="rId8" imgW="42710100" imgH="10236200" progId="Equation.DSMT4">
                  <p:embed/>
                  <p:pic>
                    <p:nvPicPr>
                      <p:cNvPr id="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33600" y="4267200"/>
                        <a:ext cx="381476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5064" name="Object 11">
            <a:extLst>
              <a:ext uri="{FF2B5EF4-FFF2-40B4-BE49-F238E27FC236}">
                <a16:creationId xmlns:a16="http://schemas.microsoft.com/office/drawing/2014/main" id="{BCAC32A2-CF6B-C6B7-4498-24AC423A07F4}"/>
              </a:ext>
            </a:extLst>
          </p:cNvPr>
          <p:cNvGraphicFramePr>
            <a:graphicFrameLocks noChangeAspect="1"/>
          </p:cNvGraphicFramePr>
          <p:nvPr/>
        </p:nvGraphicFramePr>
        <p:xfrm>
          <a:off x="1962150" y="5226050"/>
          <a:ext cx="4344988" cy="1403350"/>
        </p:xfrm>
        <a:graphic>
          <a:graphicData uri="http://schemas.openxmlformats.org/presentationml/2006/ole">
            <mc:AlternateContent xmlns:mc="http://schemas.openxmlformats.org/markup-compatibility/2006">
              <mc:Choice xmlns:v="urn:schemas-microsoft-com:vml" Requires="v">
                <p:oleObj name="Equation" r:id="rId10" imgW="47104300" imgH="15214600" progId="Equation.DSMT4">
                  <p:embed/>
                </p:oleObj>
              </mc:Choice>
              <mc:Fallback>
                <p:oleObj name="Equation" r:id="rId10" imgW="47104300" imgH="15214600" progId="Equation.DSMT4">
                  <p:embed/>
                  <p:pic>
                    <p:nvPicPr>
                      <p:cNvPr id="0"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62150" y="5226050"/>
                        <a:ext cx="4344988"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1">
            <a:extLst>
              <a:ext uri="{FF2B5EF4-FFF2-40B4-BE49-F238E27FC236}">
                <a16:creationId xmlns:a16="http://schemas.microsoft.com/office/drawing/2014/main" id="{19615D03-4428-060F-7CC1-373EEB91D5B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E9DBBE4-B43C-6C4C-B508-0FACDFF7D72C}" type="slidenum">
              <a:rPr lang="de-DE" altLang="en-BE" sz="1400"/>
              <a:pPr>
                <a:spcBef>
                  <a:spcPct val="0"/>
                </a:spcBef>
                <a:buFontTx/>
                <a:buNone/>
              </a:pPr>
              <a:t>42</a:t>
            </a:fld>
            <a:endParaRPr lang="de-DE" altLang="en-BE" sz="1400"/>
          </a:p>
        </p:txBody>
      </p:sp>
      <p:sp>
        <p:nvSpPr>
          <p:cNvPr id="46083" name="Rectangle 3">
            <a:extLst>
              <a:ext uri="{FF2B5EF4-FFF2-40B4-BE49-F238E27FC236}">
                <a16:creationId xmlns:a16="http://schemas.microsoft.com/office/drawing/2014/main" id="{605237B4-D49E-C88F-EB6D-03709C5A77A2}"/>
              </a:ext>
            </a:extLst>
          </p:cNvPr>
          <p:cNvSpPr>
            <a:spLocks noChangeArrowheads="1"/>
          </p:cNvSpPr>
          <p:nvPr/>
        </p:nvSpPr>
        <p:spPr bwMode="auto">
          <a:xfrm>
            <a:off x="1143000" y="762000"/>
            <a:ext cx="6477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pl-PL" altLang="en-BE" sz="2000" i="1">
                <a:solidFill>
                  <a:srgbClr val="000000"/>
                </a:solidFill>
                <a:latin typeface="TimesNewRomanPS-ItalicMT"/>
              </a:rPr>
              <a:t>B</a:t>
            </a:r>
            <a:r>
              <a:rPr lang="pl-PL" altLang="en-BE" sz="1100">
                <a:solidFill>
                  <a:srgbClr val="000000"/>
                </a:solidFill>
                <a:latin typeface="TimesNewRomanPSMT"/>
              </a:rPr>
              <a:t>min </a:t>
            </a:r>
            <a:r>
              <a:rPr lang="pl-PL" altLang="en-BE" sz="2000">
                <a:solidFill>
                  <a:srgbClr val="000000"/>
                </a:solidFill>
                <a:latin typeface="TimesNewRomanPSMT"/>
              </a:rPr>
              <a:t>= (</a:t>
            </a:r>
            <a:r>
              <a:rPr lang="pl-PL" altLang="en-BE" sz="2000" i="1">
                <a:solidFill>
                  <a:srgbClr val="000000"/>
                </a:solidFill>
                <a:latin typeface="TimesNewRomanPS-ItalicMT"/>
              </a:rPr>
              <a:t>W </a:t>
            </a:r>
            <a:r>
              <a:rPr lang="pl-PL" altLang="en-BE" sz="2000">
                <a:solidFill>
                  <a:srgbClr val="000000"/>
                </a:solidFill>
                <a:latin typeface="TimesNewRomanPSMT"/>
              </a:rPr>
              <a:t>+ 30) cm = (25 + 30) = 55 cm</a:t>
            </a:r>
            <a:br>
              <a:rPr lang="pl-PL" altLang="en-BE" sz="2000">
                <a:solidFill>
                  <a:srgbClr val="000000"/>
                </a:solidFill>
                <a:latin typeface="TimesNewRomanPSMT"/>
              </a:rPr>
            </a:br>
            <a:r>
              <a:rPr lang="en-US" altLang="en-BE" sz="2000" i="1">
                <a:solidFill>
                  <a:srgbClr val="000000"/>
                </a:solidFill>
                <a:latin typeface="TimesNewRomanPSMT"/>
              </a:rPr>
              <a:t>B</a:t>
            </a:r>
            <a:r>
              <a:rPr lang="en-US" altLang="en-BE" sz="1100">
                <a:solidFill>
                  <a:srgbClr val="000000"/>
                </a:solidFill>
                <a:latin typeface="TimesNewRomanPSMT"/>
              </a:rPr>
              <a:t>min </a:t>
            </a:r>
            <a:r>
              <a:rPr lang="pl-PL" altLang="en-BE" sz="2000">
                <a:solidFill>
                  <a:srgbClr val="000000"/>
                </a:solidFill>
                <a:latin typeface="TimesNewRomanPSMT"/>
              </a:rPr>
              <a:t>= 0.55 &gt; 0.35 m</a:t>
            </a:r>
            <a:r>
              <a:rPr lang="pl-PL" altLang="en-BE" sz="2000"/>
              <a:t> </a:t>
            </a:r>
            <a:br>
              <a:rPr lang="pl-PL" altLang="en-BE" sz="2400"/>
            </a:br>
            <a:endParaRPr lang="en-US" altLang="en-BE" sz="2400"/>
          </a:p>
        </p:txBody>
      </p:sp>
      <p:sp>
        <p:nvSpPr>
          <p:cNvPr id="5" name="Rectangle 4">
            <a:extLst>
              <a:ext uri="{FF2B5EF4-FFF2-40B4-BE49-F238E27FC236}">
                <a16:creationId xmlns:a16="http://schemas.microsoft.com/office/drawing/2014/main" id="{AF659334-F1A7-6628-C1ED-AC825CDE0195}"/>
              </a:ext>
            </a:extLst>
          </p:cNvPr>
          <p:cNvSpPr/>
          <p:nvPr/>
        </p:nvSpPr>
        <p:spPr>
          <a:xfrm>
            <a:off x="1114425" y="1423988"/>
            <a:ext cx="7191375" cy="830262"/>
          </a:xfrm>
          <a:prstGeom prst="rect">
            <a:avLst/>
          </a:prstGeom>
        </p:spPr>
        <p:txBody>
          <a:bodyPr>
            <a:spAutoFit/>
          </a:bodyPr>
          <a:lstStyle/>
          <a:p>
            <a:pPr>
              <a:defRPr/>
            </a:pPr>
            <a:r>
              <a:rPr lang="en-US" dirty="0">
                <a:solidFill>
                  <a:srgbClr val="000000"/>
                </a:solidFill>
                <a:latin typeface="+mj-lt"/>
              </a:rPr>
              <a:t>Again to have compressive pressure on the whole area of footing, eccentricity</a:t>
            </a:r>
            <a:r>
              <a:rPr lang="en-US" dirty="0">
                <a:latin typeface="+mj-lt"/>
              </a:rPr>
              <a:t> e ≤ B/6</a:t>
            </a:r>
          </a:p>
        </p:txBody>
      </p:sp>
      <p:sp>
        <p:nvSpPr>
          <p:cNvPr id="46085" name="Rectangle 5">
            <a:extLst>
              <a:ext uri="{FF2B5EF4-FFF2-40B4-BE49-F238E27FC236}">
                <a16:creationId xmlns:a16="http://schemas.microsoft.com/office/drawing/2014/main" id="{A9DA7E12-4A0D-972A-14C9-71E5762FE0B2}"/>
              </a:ext>
            </a:extLst>
          </p:cNvPr>
          <p:cNvSpPr>
            <a:spLocks noChangeArrowheads="1"/>
          </p:cNvSpPr>
          <p:nvPr/>
        </p:nvSpPr>
        <p:spPr bwMode="auto">
          <a:xfrm>
            <a:off x="1114425" y="2362200"/>
            <a:ext cx="7391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BE" sz="2400"/>
              <a:t>Here, e = M/P = 1.763/15.55 = 0.13 m &lt; 0.55/6 = 0.092m </a:t>
            </a:r>
          </a:p>
        </p:txBody>
      </p:sp>
      <p:sp>
        <p:nvSpPr>
          <p:cNvPr id="46086" name="TextBox 6">
            <a:extLst>
              <a:ext uri="{FF2B5EF4-FFF2-40B4-BE49-F238E27FC236}">
                <a16:creationId xmlns:a16="http://schemas.microsoft.com/office/drawing/2014/main" id="{751B7759-363F-7F07-EF98-476570ACC912}"/>
              </a:ext>
            </a:extLst>
          </p:cNvPr>
          <p:cNvSpPr txBox="1">
            <a:spLocks noChangeArrowheads="1"/>
          </p:cNvSpPr>
          <p:nvPr/>
        </p:nvSpPr>
        <p:spPr bwMode="auto">
          <a:xfrm>
            <a:off x="1143000" y="2971800"/>
            <a:ext cx="7543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BE" sz="2400"/>
              <a:t>Since actual e &gt; B/6, increase the width of footing to 80 cm</a:t>
            </a:r>
          </a:p>
          <a:p>
            <a:pPr>
              <a:spcBef>
                <a:spcPct val="0"/>
              </a:spcBef>
              <a:buFontTx/>
              <a:buNone/>
            </a:pPr>
            <a:r>
              <a:rPr lang="en-US" altLang="en-BE" sz="2400"/>
              <a:t>Therefore, B/6 = 0.8/6=0.133 &gt; 0.13 OK</a:t>
            </a:r>
          </a:p>
        </p:txBody>
      </p:sp>
      <p:sp>
        <p:nvSpPr>
          <p:cNvPr id="46087" name="Rectangle 7">
            <a:extLst>
              <a:ext uri="{FF2B5EF4-FFF2-40B4-BE49-F238E27FC236}">
                <a16:creationId xmlns:a16="http://schemas.microsoft.com/office/drawing/2014/main" id="{612FEB0F-9100-D0C5-4014-BF377A4DE1EE}"/>
              </a:ext>
            </a:extLst>
          </p:cNvPr>
          <p:cNvSpPr>
            <a:spLocks noChangeArrowheads="1"/>
          </p:cNvSpPr>
          <p:nvPr/>
        </p:nvSpPr>
        <p:spPr bwMode="auto">
          <a:xfrm>
            <a:off x="1114425" y="4038600"/>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BE" sz="2400" b="1">
                <a:solidFill>
                  <a:srgbClr val="000000"/>
                </a:solidFill>
                <a:latin typeface="TimesNewRomanPS-BoldMT"/>
              </a:rPr>
              <a:t>Check for Pressure</a:t>
            </a:r>
            <a:r>
              <a:rPr lang="en-US" altLang="en-BE" sz="2400"/>
              <a:t> </a:t>
            </a:r>
            <a:br>
              <a:rPr lang="en-US" altLang="en-BE" sz="2400"/>
            </a:br>
            <a:endParaRPr lang="en-US" altLang="en-BE" sz="2400"/>
          </a:p>
        </p:txBody>
      </p:sp>
      <p:graphicFrame>
        <p:nvGraphicFramePr>
          <p:cNvPr id="46088" name="Object 8">
            <a:extLst>
              <a:ext uri="{FF2B5EF4-FFF2-40B4-BE49-F238E27FC236}">
                <a16:creationId xmlns:a16="http://schemas.microsoft.com/office/drawing/2014/main" id="{39F575F3-7191-67C1-94BE-0E339F28D7C2}"/>
              </a:ext>
            </a:extLst>
          </p:cNvPr>
          <p:cNvGraphicFramePr>
            <a:graphicFrameLocks noChangeAspect="1"/>
          </p:cNvGraphicFramePr>
          <p:nvPr/>
        </p:nvGraphicFramePr>
        <p:xfrm>
          <a:off x="2895600" y="4454525"/>
          <a:ext cx="4191000" cy="1887538"/>
        </p:xfrm>
        <a:graphic>
          <a:graphicData uri="http://schemas.openxmlformats.org/presentationml/2006/ole">
            <mc:AlternateContent xmlns:mc="http://schemas.openxmlformats.org/markup-compatibility/2006">
              <mc:Choice xmlns:v="urn:schemas-microsoft-com:vml" Requires="v">
                <p:oleObj name="Equation" r:id="rId2" imgW="47396400" imgH="21361400" progId="Equation.DSMT4">
                  <p:embed/>
                </p:oleObj>
              </mc:Choice>
              <mc:Fallback>
                <p:oleObj name="Equation" r:id="rId2" imgW="47396400" imgH="21361400" progId="Equation.DSMT4">
                  <p:embed/>
                  <p:pic>
                    <p:nvPicPr>
                      <p:cNvPr id="0" name="Object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4454525"/>
                        <a:ext cx="4191000" cy="188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Enabel_document" ma:contentTypeID="0x010100A054E23CC720224AB55CD5109E0645C000F061941BEAAC6C45A21F01DCE15B4E0E" ma:contentTypeVersion="27" ma:contentTypeDescription="Create a new document." ma:contentTypeScope="" ma:versionID="3b37cc37ed00dc60e372e7e0f1bcdd2d">
  <xsd:schema xmlns:xsd="http://www.w3.org/2001/XMLSchema" xmlns:xs="http://www.w3.org/2001/XMLSchema" xmlns:p="http://schemas.microsoft.com/office/2006/metadata/properties" xmlns:ns1="http://schemas.microsoft.com/sharepoint/v3" xmlns:ns2="508ba6eb-9e09-4fd5-92f2-2d9921329f2d" xmlns:ns3="14a9c00f-d9e3-4eb9-aad3-f69239d17d9c" xmlns:ns4="3022d1cc-9911-4d86-8921-f1af51355b6a" xmlns:ns5="7d240279-6309-4474-8991-5f7f8ebee48e" targetNamespace="http://schemas.microsoft.com/office/2006/metadata/properties" ma:root="true" ma:fieldsID="c6fcd63335015752993b4f7cfe96e955" ns1:_="" ns2:_="" ns3:_="" ns4:_="" ns5:_="">
    <xsd:import namespace="http://schemas.microsoft.com/sharepoint/v3"/>
    <xsd:import namespace="508ba6eb-9e09-4fd5-92f2-2d9921329f2d"/>
    <xsd:import namespace="14a9c00f-d9e3-4eb9-aad3-f69239d17d9c"/>
    <xsd:import namespace="3022d1cc-9911-4d86-8921-f1af51355b6a"/>
    <xsd:import namespace="7d240279-6309-4474-8991-5f7f8ebee48e"/>
    <xsd:element name="properties">
      <xsd:complexType>
        <xsd:sequence>
          <xsd:element name="documentManagement">
            <xsd:complexType>
              <xsd:all>
                <xsd:element ref="ns2:_dlc_DocId" minOccurs="0"/>
                <xsd:element ref="ns2:_dlc_DocIdUrl" minOccurs="0"/>
                <xsd:element ref="ns2:_dlc_DocIdPersistId" minOccurs="0"/>
                <xsd:element ref="ns3:o99d250c03344da181939f0145dbc023" minOccurs="0"/>
                <xsd:element ref="ns4:TaxCatchAll" minOccurs="0"/>
                <xsd:element ref="ns4:TaxCatchAllLabel" minOccurs="0"/>
                <xsd:element ref="ns3:kecc0e8a0a3349c79c5d1d6e51bea7c3" minOccurs="0"/>
                <xsd:element ref="ns3:j50cb40f2a0941d2947e6bcbd5d19dce" minOccurs="0"/>
                <xsd:element ref="ns3:jcd7455606374210a964e5d7a999097a" minOccurs="0"/>
                <xsd:element ref="ns5:MediaServiceMetadata" minOccurs="0"/>
                <xsd:element ref="ns5:MediaServiceFastMetadata" minOccurs="0"/>
                <xsd:element ref="ns5:MediaServiceAutoKeyPoints" minOccurs="0"/>
                <xsd:element ref="ns4:SharedWithUsers" minOccurs="0"/>
                <xsd:element ref="ns4:SharedWithDetails" minOccurs="0"/>
                <xsd:element ref="ns5:MediaServiceDateTaken" minOccurs="0"/>
                <xsd:element ref="ns5:MediaLengthInSeconds" minOccurs="0"/>
                <xsd:element ref="ns5:lcf76f155ced4ddcb4097134ff3c332f" minOccurs="0"/>
                <xsd:element ref="ns5:MediaServiceGenerationTime" minOccurs="0"/>
                <xsd:element ref="ns5:MediaServiceEventHashCode" minOccurs="0"/>
                <xsd:element ref="ns5:MediaServiceOCR" minOccurs="0"/>
                <xsd:element ref="ns5:MediaServiceLocation" minOccurs="0"/>
                <xsd:element ref="ns5:MediaServiceObjectDetectorVersion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5" nillable="true" ma:displayName="Unified Compliance Policy Properties" ma:hidden="true" ma:internalName="_ip_UnifiedCompliancePolicyProperties">
      <xsd:simpleType>
        <xsd:restriction base="dms:Note"/>
      </xsd:simpleType>
    </xsd:element>
    <xsd:element name="_ip_UnifiedCompliancePolicyUIAction" ma:index="3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08ba6eb-9e09-4fd5-92f2-2d9921329f2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Id blijven behouden" ma:description="Id behouden tijdens toevoegen."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4a9c00f-d9e3-4eb9-aad3-f69239d17d9c" elementFormDefault="qualified">
    <xsd:import namespace="http://schemas.microsoft.com/office/2006/documentManagement/types"/>
    <xsd:import namespace="http://schemas.microsoft.com/office/infopath/2007/PartnerControls"/>
    <xsd:element name="o99d250c03344da181939f0145dbc023" ma:index="11" nillable="true" ma:taxonomy="true" ma:internalName="o99d250c03344da181939f0145dbc023" ma:taxonomyFieldName="Document_Language" ma:displayName="Document_Language" ma:readOnly="false" ma:default="2;#EN|eb0f068f-7d92-44c4-a2e1-052290512cff" ma:fieldId="{899d250c-0334-4da1-8193-9f0145dbc023}" ma:sspId="60552f54-6c29-411d-8801-9a0c08c1a1a0" ma:termSetId="df09f262-5bd0-48f7-8ff9-66e612052d7c" ma:anchorId="00000000-0000-0000-0000-000000000000" ma:open="false" ma:isKeyword="false">
      <xsd:complexType>
        <xsd:sequence>
          <xsd:element ref="pc:Terms" minOccurs="0" maxOccurs="1"/>
        </xsd:sequence>
      </xsd:complexType>
    </xsd:element>
    <xsd:element name="kecc0e8a0a3349c79c5d1d6e51bea7c3" ma:index="15" nillable="true" ma:taxonomy="true" ma:internalName="kecc0e8a0a3349c79c5d1d6e51bea7c3" ma:taxonomyFieldName="Document_Status" ma:displayName="Document_Status" ma:readOnly="false" ma:default="" ma:fieldId="{4ecc0e8a-0a33-49c7-9c5d-1d6e51bea7c3}" ma:sspId="60552f54-6c29-411d-8801-9a0c08c1a1a0" ma:termSetId="44d061db-62b2-4b12-a4d8-975f9639cbdb" ma:anchorId="00000000-0000-0000-0000-000000000000" ma:open="false" ma:isKeyword="false">
      <xsd:complexType>
        <xsd:sequence>
          <xsd:element ref="pc:Terms" minOccurs="0" maxOccurs="1"/>
        </xsd:sequence>
      </xsd:complexType>
    </xsd:element>
    <xsd:element name="j50cb40f2a0941d2947e6bcbd5d19dce" ma:index="17" nillable="true" ma:taxonomy="true" ma:internalName="j50cb40f2a0941d2947e6bcbd5d19dce" ma:taxonomyFieldName="Document_Type" ma:displayName="Document_Type" ma:readOnly="false" ma:default="" ma:fieldId="{350cb40f-2a09-41d2-947e-6bcbd5d19dce}" ma:sspId="60552f54-6c29-411d-8801-9a0c08c1a1a0" ma:termSetId="33f81917-df70-4c8b-9cac-ffa47dc2aabf" ma:anchorId="00000000-0000-0000-0000-000000000000" ma:open="false" ma:isKeyword="false">
      <xsd:complexType>
        <xsd:sequence>
          <xsd:element ref="pc:Terms" minOccurs="0" maxOccurs="1"/>
        </xsd:sequence>
      </xsd:complexType>
    </xsd:element>
    <xsd:element name="jcd7455606374210a964e5d7a999097a" ma:index="19" nillable="true" ma:taxonomy="true" ma:internalName="jcd7455606374210a964e5d7a999097a" ma:taxonomyFieldName="Country" ma:displayName="Country" ma:readOnly="false" ma:default="1;#TZA|dfb3e6fb-85a6-48a3-80f6-c11ba0fe6160" ma:fieldId="{3cd74556-0637-4210-a964-e5d7a999097a}" ma:sspId="60552f54-6c29-411d-8801-9a0c08c1a1a0" ma:termSetId="a5b2ccc0-0626-4c6c-a942-5ad76bcb68f2"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022d1cc-9911-4d86-8921-f1af51355b6a"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03c943f6-feb1-4864-8ef7-3367d7534576}" ma:internalName="TaxCatchAll" ma:showField="CatchAllData" ma:web="3022d1cc-9911-4d86-8921-f1af51355b6a">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hidden="true" ma:list="{03c943f6-feb1-4864-8ef7-3367d7534576}" ma:internalName="TaxCatchAllLabel" ma:readOnly="true" ma:showField="CatchAllDataLabel" ma:web="3022d1cc-9911-4d86-8921-f1af51355b6a">
      <xsd:complexType>
        <xsd:complexContent>
          <xsd:extension base="dms:MultiChoiceLookup">
            <xsd:sequence>
              <xsd:element name="Value" type="dms:Lookup" maxOccurs="unbounded" minOccurs="0" nillable="true"/>
            </xsd:sequence>
          </xsd:extension>
        </xsd:complexContent>
      </xsd:complexType>
    </xsd:element>
    <xsd:element name="SharedWithUsers" ma:index="2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d240279-6309-4474-8991-5f7f8ebee48e" elementFormDefault="qualified">
    <xsd:import namespace="http://schemas.microsoft.com/office/2006/documentManagement/types"/>
    <xsd:import namespace="http://schemas.microsoft.com/office/infopath/2007/PartnerControls"/>
    <xsd:element name="MediaServiceMetadata" ma:index="21" nillable="true" ma:displayName="MediaServiceMetadata" ma:hidden="true" ma:internalName="MediaServiceMetadata" ma:readOnly="true">
      <xsd:simpleType>
        <xsd:restriction base="dms:Note"/>
      </xsd:simpleType>
    </xsd:element>
    <xsd:element name="MediaServiceFastMetadata" ma:index="22" nillable="true" ma:displayName="MediaServiceFastMetadata" ma:hidden="true" ma:internalName="MediaServiceFastMetadata" ma:readOnly="true">
      <xsd:simpleType>
        <xsd:restriction base="dms:Note"/>
      </xsd:simpleType>
    </xsd:element>
    <xsd:element name="MediaServiceAutoKeyPoints" ma:index="23" nillable="true" ma:displayName="MediaServiceAutoKeyPoints" ma:hidden="true" ma:internalName="MediaServiceAutoKeyPoints" ma:readOnly="true">
      <xsd:simpleType>
        <xsd:restriction base="dms:Note"/>
      </xsd:simpleType>
    </xsd:element>
    <xsd:element name="MediaServiceDateTaken" ma:index="26" nillable="true" ma:displayName="MediaServiceDateTaken" ma:hidden="true" ma:internalName="MediaServiceDateTake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lcf76f155ced4ddcb4097134ff3c332f" ma:index="29" nillable="true" ma:taxonomy="true" ma:internalName="lcf76f155ced4ddcb4097134ff3c332f" ma:taxonomyFieldName="MediaServiceImageTags" ma:displayName="Image Tags" ma:readOnly="false" ma:fieldId="{5cf76f15-5ced-4ddc-b409-7134ff3c332f}" ma:taxonomyMulti="true" ma:sspId="60552f54-6c29-411d-8801-9a0c08c1a1a0" ma:termSetId="09814cd3-568e-fe90-9814-8d621ff8fb84" ma:anchorId="fba54fb3-c3e1-fe81-a776-ca4b69148c4d" ma:open="true" ma:isKeyword="false">
      <xsd:complexType>
        <xsd:sequence>
          <xsd:element ref="pc:Terms" minOccurs="0" maxOccurs="1"/>
        </xsd:sequence>
      </xsd:complexType>
    </xsd:element>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ServiceOCR" ma:index="32" nillable="true" ma:displayName="Extracted Text" ma:internalName="MediaServiceOCR" ma:readOnly="true">
      <xsd:simpleType>
        <xsd:restriction base="dms:Note">
          <xsd:maxLength value="255"/>
        </xsd:restriction>
      </xsd:simpleType>
    </xsd:element>
    <xsd:element name="MediaServiceLocation" ma:index="33" nillable="true" ma:displayName="Location" ma:internalName="MediaServiceLocation" ma:readOnly="true">
      <xsd:simpleType>
        <xsd:restriction base="dms:Text"/>
      </xsd:simpleType>
    </xsd:element>
    <xsd:element name="MediaServiceObjectDetectorVersions" ma:index="34"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4D622E6A-83F5-4585-B032-5E450B19C8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08ba6eb-9e09-4fd5-92f2-2d9921329f2d"/>
    <ds:schemaRef ds:uri="14a9c00f-d9e3-4eb9-aad3-f69239d17d9c"/>
    <ds:schemaRef ds:uri="3022d1cc-9911-4d86-8921-f1af51355b6a"/>
    <ds:schemaRef ds:uri="7d240279-6309-4474-8991-5f7f8ebee4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9584A75-8194-43B2-AE43-6B2CDE3E9A60}">
  <ds:schemaRefs>
    <ds:schemaRef ds:uri="http://schemas.microsoft.com/sharepoint/v3/contenttype/forms"/>
  </ds:schemaRefs>
</ds:datastoreItem>
</file>

<file path=customXml/itemProps3.xml><?xml version="1.0" encoding="utf-8"?>
<ds:datastoreItem xmlns:ds="http://schemas.openxmlformats.org/officeDocument/2006/customXml" ds:itemID="{94DEBF36-D1E9-4BC4-8AFF-A27E5361B58B}">
  <ds:schemaRefs>
    <ds:schemaRef ds:uri="http://schemas.microsoft.com/sharepoint/events"/>
  </ds:schemaRefs>
</ds:datastoreItem>
</file>

<file path=customXml/itemProps4.xml><?xml version="1.0" encoding="utf-8"?>
<ds:datastoreItem xmlns:ds="http://schemas.openxmlformats.org/officeDocument/2006/customXml" ds:itemID="{F77DDC88-77CA-45D4-900E-E3DD6ABF060B}">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otalTime>790</TotalTime>
  <Words>3075</Words>
  <Application>Microsoft Macintosh PowerPoint</Application>
  <PresentationFormat>On-screen Show (4:3)</PresentationFormat>
  <Paragraphs>425</Paragraphs>
  <Slides>42</Slides>
  <Notes>0</Notes>
  <HiddenSlides>0</HiddenSlides>
  <MMClips>0</MMClips>
  <ScaleCrop>false</ScaleCrop>
  <HeadingPairs>
    <vt:vector size="8" baseType="variant">
      <vt:variant>
        <vt:lpstr>Fonts Used</vt:lpstr>
      </vt:variant>
      <vt:variant>
        <vt:i4>15</vt:i4>
      </vt:variant>
      <vt:variant>
        <vt:lpstr>Theme</vt:lpstr>
      </vt:variant>
      <vt:variant>
        <vt:i4>1</vt:i4>
      </vt:variant>
      <vt:variant>
        <vt:lpstr>Embedded OLE Servers</vt:lpstr>
      </vt:variant>
      <vt:variant>
        <vt:i4>4</vt:i4>
      </vt:variant>
      <vt:variant>
        <vt:lpstr>Slide Titles</vt:lpstr>
      </vt:variant>
      <vt:variant>
        <vt:i4>42</vt:i4>
      </vt:variant>
    </vt:vector>
  </HeadingPairs>
  <TitlesOfParts>
    <vt:vector size="62" baseType="lpstr">
      <vt:lpstr>Times New Roman</vt:lpstr>
      <vt:lpstr>Arial</vt:lpstr>
      <vt:lpstr>Bahnschrift</vt:lpstr>
      <vt:lpstr>Bahnschrift SemiBold SemiConden</vt:lpstr>
      <vt:lpstr>Symbol</vt:lpstr>
      <vt:lpstr>Tahoma</vt:lpstr>
      <vt:lpstr>Wingdings</vt:lpstr>
      <vt:lpstr>Bahnschrift SemiBold</vt:lpstr>
      <vt:lpstr>Arial Narrow</vt:lpstr>
      <vt:lpstr>Calibri</vt:lpstr>
      <vt:lpstr>Swis721 Ex BT</vt:lpstr>
      <vt:lpstr>TimesNewRomanPS-BoldMT</vt:lpstr>
      <vt:lpstr>TimesNewRomanPSMT</vt:lpstr>
      <vt:lpstr>SymbolMT</vt:lpstr>
      <vt:lpstr>TimesNewRomanPS-ItalicMT</vt:lpstr>
      <vt:lpstr>Default Design</vt:lpstr>
      <vt:lpstr>DIG-CAD Zeichnung</vt:lpstr>
      <vt:lpstr>Microsoft Equation 3.0</vt:lpstr>
      <vt:lpstr>Microsoft Word 97 - 2003 Document</vt:lpstr>
      <vt:lpstr>MathType 6.0 Equation</vt:lpstr>
      <vt:lpstr>FONDATIONS FOR STONE ARCH BRIDGES</vt:lpstr>
      <vt:lpstr>PowerPoint Presentation</vt:lpstr>
      <vt:lpstr>PowerPoint Presentation</vt:lpstr>
      <vt:lpstr>PowerPoint Presentation</vt:lpstr>
      <vt:lpstr>STONE ARCH BRIDGE</vt:lpstr>
      <vt:lpstr>2.0   FOUNDATIONS</vt:lpstr>
      <vt:lpstr>PowerPoint Presentation</vt:lpstr>
      <vt:lpstr>PowerPoint Presentation</vt:lpstr>
      <vt:lpstr>PowerPoint Presentation</vt:lpstr>
      <vt:lpstr>PowerPoint Presentation</vt:lpstr>
      <vt:lpstr>Construction Procedure</vt:lpstr>
      <vt:lpstr>PowerPoint Presentation</vt:lpstr>
      <vt:lpstr>Types of Foundations</vt:lpstr>
      <vt:lpstr>Types of Foundations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STRUCTURAL REQUIREMENTS FOR ALL TYPES OF FOUNDATIONS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Simple Test for Soil Bearing Capacity</vt:lpstr>
      <vt:lpstr>PowerPoint Presentation</vt:lpstr>
      <vt:lpstr>PowerPoint Presentation</vt:lpstr>
      <vt:lpstr>Rules for a simple strip foundation design </vt:lpstr>
      <vt:lpstr>DESIGN OF FOUNDATION </vt:lpstr>
      <vt:lpstr>PowerPoint Presentation</vt:lpstr>
      <vt:lpstr>EXAMPLE</vt:lpstr>
      <vt:lpstr>PowerPoint Presentation</vt:lpstr>
      <vt:lpstr>PowerPoint Presentation</vt:lpstr>
      <vt:lpstr>PowerPoint Presentation</vt:lpstr>
      <vt:lpstr>PowerPoint Presentation</vt:lpstr>
    </vt:vector>
  </TitlesOfParts>
  <Company>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SD 441:    DESIGN OF MASONRY STRUSTURES</dc:title>
  <dc:creator>Dr-Ing. John K. Makunza</dc:creator>
  <cp:lastModifiedBy>Willem Van der Voort</cp:lastModifiedBy>
  <cp:revision>113</cp:revision>
  <dcterms:created xsi:type="dcterms:W3CDTF">2004-10-03T17:48:29Z</dcterms:created>
  <dcterms:modified xsi:type="dcterms:W3CDTF">2023-11-02T11:10:53Z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oject_code">
    <vt:lpwstr/>
  </property>
  <property fmtid="{D5CDD505-2E9C-101B-9397-08002B2CF9AE}" pid="3" name="j50cb40f2a0941d2947e6bcbd5d19dce">
    <vt:lpwstr/>
  </property>
  <property fmtid="{D5CDD505-2E9C-101B-9397-08002B2CF9AE}" pid="4" name="l9d65098618b4a8fbbe87718e7187e6b">
    <vt:lpwstr/>
  </property>
  <property fmtid="{D5CDD505-2E9C-101B-9397-08002B2CF9AE}" pid="5" name="kecc0e8a0a3349c79c5d1d6e51bea7c3">
    <vt:lpwstr/>
  </property>
  <property fmtid="{D5CDD505-2E9C-101B-9397-08002B2CF9AE}" pid="6" name="MediaServiceImageTags">
    <vt:lpwstr/>
  </property>
  <property fmtid="{D5CDD505-2E9C-101B-9397-08002B2CF9AE}" pid="7" name="Document_Language">
    <vt:lpwstr>3;#EN|eb0f068f-7d92-44c4-a2e1-052290512cff</vt:lpwstr>
  </property>
  <property fmtid="{D5CDD505-2E9C-101B-9397-08002B2CF9AE}" pid="8" name="Document_Type">
    <vt:lpwstr/>
  </property>
  <property fmtid="{D5CDD505-2E9C-101B-9397-08002B2CF9AE}" pid="9" name="Document_Status">
    <vt:lpwstr/>
  </property>
  <property fmtid="{D5CDD505-2E9C-101B-9397-08002B2CF9AE}" pid="10" name="e2b781e9cad840cd89b90f5a7e989839">
    <vt:lpwstr/>
  </property>
  <property fmtid="{D5CDD505-2E9C-101B-9397-08002B2CF9AE}" pid="11" name="Contract_reference">
    <vt:lpwstr/>
  </property>
  <property fmtid="{D5CDD505-2E9C-101B-9397-08002B2CF9AE}" pid="12" name="TaxCatchAll">
    <vt:lpwstr>1;#TZA|dfb3e6fb-85a6-48a3-80f6-c11ba0fe6160;#3;#EN|eb0f068f-7d92-44c4-a2e1-052290512cff</vt:lpwstr>
  </property>
  <property fmtid="{D5CDD505-2E9C-101B-9397-08002B2CF9AE}" pid="13" name="lcf76f155ced4ddcb4097134ff3c332f">
    <vt:lpwstr/>
  </property>
  <property fmtid="{D5CDD505-2E9C-101B-9397-08002B2CF9AE}" pid="14" name="Country">
    <vt:lpwstr>1;#TZA|dfb3e6fb-85a6-48a3-80f6-c11ba0fe6160</vt:lpwstr>
  </property>
</Properties>
</file>